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85" r:id="rId17"/>
    <p:sldId id="271" r:id="rId18"/>
    <p:sldId id="272" r:id="rId19"/>
    <p:sldId id="273" r:id="rId20"/>
    <p:sldId id="274" r:id="rId21"/>
    <p:sldId id="275" r:id="rId22"/>
    <p:sldId id="278" r:id="rId23"/>
    <p:sldId id="279" r:id="rId24"/>
    <p:sldId id="281" r:id="rId25"/>
    <p:sldId id="280" r:id="rId26"/>
    <p:sldId id="276" r:id="rId27"/>
    <p:sldId id="277" r:id="rId28"/>
    <p:sldId id="284" r:id="rId29"/>
    <p:sldId id="282" r:id="rId30"/>
    <p:sldId id="283"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817"/>
    <p:restoredTop sz="94635"/>
  </p:normalViewPr>
  <p:slideViewPr>
    <p:cSldViewPr snapToGrid="0" snapToObjects="1">
      <p:cViewPr varScale="1">
        <p:scale>
          <a:sx n="86" d="100"/>
          <a:sy n="86" d="100"/>
        </p:scale>
        <p:origin x="129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presProps" Target="pres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874EAC8-A1B3-3A44-A8BB-F22A0B8BF0C5}" type="datetimeFigureOut">
              <a:rPr lang="en-US" smtClean="0"/>
              <a:t>4/17/18</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F8F9AAEB-F583-8E49-9988-BAA56C8EEA9F}" type="slidenum">
              <a:rPr lang="en-US" smtClean="0"/>
              <a:t>‹#›</a:t>
            </a:fld>
            <a:endParaRPr lang="en-US"/>
          </a:p>
        </p:txBody>
      </p:sp>
    </p:spTree>
    <p:extLst>
      <p:ext uri="{BB962C8B-B14F-4D97-AF65-F5344CB8AC3E}">
        <p14:creationId xmlns:p14="http://schemas.microsoft.com/office/powerpoint/2010/main" val="16214931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874EAC8-A1B3-3A44-A8BB-F22A0B8BF0C5}" type="datetimeFigureOut">
              <a:rPr lang="en-US" smtClean="0"/>
              <a:t>4/17/18</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8F9AAEB-F583-8E49-9988-BAA56C8EEA9F}" type="slidenum">
              <a:rPr lang="en-US" smtClean="0"/>
              <a:t>‹#›</a:t>
            </a:fld>
            <a:endParaRPr lang="en-US"/>
          </a:p>
        </p:txBody>
      </p:sp>
    </p:spTree>
    <p:extLst>
      <p:ext uri="{BB962C8B-B14F-4D97-AF65-F5344CB8AC3E}">
        <p14:creationId xmlns:p14="http://schemas.microsoft.com/office/powerpoint/2010/main" val="867891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874EAC8-A1B3-3A44-A8BB-F22A0B8BF0C5}" type="datetimeFigureOut">
              <a:rPr lang="en-US" smtClean="0"/>
              <a:t>4/17/18</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8F9AAEB-F583-8E49-9988-BAA56C8EEA9F}" type="slidenum">
              <a:rPr lang="en-US" smtClean="0"/>
              <a:t>‹#›</a:t>
            </a:fld>
            <a:endParaRPr lang="en-US"/>
          </a:p>
        </p:txBody>
      </p:sp>
    </p:spTree>
    <p:extLst>
      <p:ext uri="{BB962C8B-B14F-4D97-AF65-F5344CB8AC3E}">
        <p14:creationId xmlns:p14="http://schemas.microsoft.com/office/powerpoint/2010/main" val="945526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874EAC8-A1B3-3A44-A8BB-F22A0B8BF0C5}" type="datetimeFigureOut">
              <a:rPr lang="en-US" smtClean="0"/>
              <a:t>4/17/18</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F8F9AAEB-F583-8E49-9988-BAA56C8EEA9F}" type="slidenum">
              <a:rPr lang="en-US" smtClean="0"/>
              <a:t>‹#›</a:t>
            </a:fld>
            <a:endParaRPr lang="en-US"/>
          </a:p>
        </p:txBody>
      </p:sp>
    </p:spTree>
    <p:extLst>
      <p:ext uri="{BB962C8B-B14F-4D97-AF65-F5344CB8AC3E}">
        <p14:creationId xmlns:p14="http://schemas.microsoft.com/office/powerpoint/2010/main" val="918894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874EAC8-A1B3-3A44-A8BB-F22A0B8BF0C5}" type="datetimeFigureOut">
              <a:rPr lang="en-US" smtClean="0"/>
              <a:t>4/17/18</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F8F9AAEB-F583-8E49-9988-BAA56C8EEA9F}" type="slidenum">
              <a:rPr lang="en-US" smtClean="0"/>
              <a:t>‹#›</a:t>
            </a:fld>
            <a:endParaRPr lang="en-US"/>
          </a:p>
        </p:txBody>
      </p:sp>
    </p:spTree>
    <p:extLst>
      <p:ext uri="{BB962C8B-B14F-4D97-AF65-F5344CB8AC3E}">
        <p14:creationId xmlns:p14="http://schemas.microsoft.com/office/powerpoint/2010/main" val="344605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874EAC8-A1B3-3A44-A8BB-F22A0B8BF0C5}" type="datetimeFigureOut">
              <a:rPr lang="en-US" smtClean="0"/>
              <a:t>4/17/18</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F8F9AAEB-F583-8E49-9988-BAA56C8EEA9F}" type="slidenum">
              <a:rPr lang="en-US" smtClean="0"/>
              <a:t>‹#›</a:t>
            </a:fld>
            <a:endParaRPr lang="en-US"/>
          </a:p>
        </p:txBody>
      </p:sp>
    </p:spTree>
    <p:extLst>
      <p:ext uri="{BB962C8B-B14F-4D97-AF65-F5344CB8AC3E}">
        <p14:creationId xmlns:p14="http://schemas.microsoft.com/office/powerpoint/2010/main" val="177298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74EAC8-A1B3-3A44-A8BB-F22A0B8BF0C5}" type="datetimeFigureOut">
              <a:rPr lang="en-US" smtClean="0"/>
              <a:t>4/17/18</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F8F9AAEB-F583-8E49-9988-BAA56C8EEA9F}" type="slidenum">
              <a:rPr lang="en-US" smtClean="0"/>
              <a:t>‹#›</a:t>
            </a:fld>
            <a:endParaRPr lang="en-US"/>
          </a:p>
        </p:txBody>
      </p:sp>
    </p:spTree>
    <p:extLst>
      <p:ext uri="{BB962C8B-B14F-4D97-AF65-F5344CB8AC3E}">
        <p14:creationId xmlns:p14="http://schemas.microsoft.com/office/powerpoint/2010/main" val="1633316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74EAC8-A1B3-3A44-A8BB-F22A0B8BF0C5}" type="datetimeFigureOut">
              <a:rPr lang="en-US" smtClean="0"/>
              <a:t>4/17/18</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F8F9AAEB-F583-8E49-9988-BAA56C8EEA9F}" type="slidenum">
              <a:rPr lang="en-US" smtClean="0"/>
              <a:t>‹#›</a:t>
            </a:fld>
            <a:endParaRPr lang="en-US"/>
          </a:p>
        </p:txBody>
      </p:sp>
    </p:spTree>
    <p:extLst>
      <p:ext uri="{BB962C8B-B14F-4D97-AF65-F5344CB8AC3E}">
        <p14:creationId xmlns:p14="http://schemas.microsoft.com/office/powerpoint/2010/main" val="20104058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74EAC8-A1B3-3A44-A8BB-F22A0B8BF0C5}" type="datetimeFigureOut">
              <a:rPr lang="en-US" smtClean="0"/>
              <a:t>4/17/18</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8F9AAEB-F583-8E49-9988-BAA56C8EEA9F}" type="slidenum">
              <a:rPr lang="en-US" smtClean="0"/>
              <a:t>‹#›</a:t>
            </a:fld>
            <a:endParaRPr lang="en-US"/>
          </a:p>
        </p:txBody>
      </p:sp>
    </p:spTree>
    <p:extLst>
      <p:ext uri="{BB962C8B-B14F-4D97-AF65-F5344CB8AC3E}">
        <p14:creationId xmlns:p14="http://schemas.microsoft.com/office/powerpoint/2010/main" val="383687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874EAC8-A1B3-3A44-A8BB-F22A0B8BF0C5}" type="datetimeFigureOut">
              <a:rPr lang="en-US" smtClean="0"/>
              <a:t>4/17/18</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8F9AAEB-F583-8E49-9988-BAA56C8EEA9F}" type="slidenum">
              <a:rPr lang="en-US" smtClean="0"/>
              <a:t>‹#›</a:t>
            </a:fld>
            <a:endParaRPr lang="en-US"/>
          </a:p>
        </p:txBody>
      </p:sp>
    </p:spTree>
    <p:extLst>
      <p:ext uri="{BB962C8B-B14F-4D97-AF65-F5344CB8AC3E}">
        <p14:creationId xmlns:p14="http://schemas.microsoft.com/office/powerpoint/2010/main" val="1897702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874EAC8-A1B3-3A44-A8BB-F22A0B8BF0C5}" type="datetimeFigureOut">
              <a:rPr lang="en-US" smtClean="0"/>
              <a:t>4/17/18</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8F9AAEB-F583-8E49-9988-BAA56C8EEA9F}"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13805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7874EAC8-A1B3-3A44-A8BB-F22A0B8BF0C5}" type="datetimeFigureOut">
              <a:rPr lang="en-US" smtClean="0"/>
              <a:t>4/17/18</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8F9AAEB-F583-8E49-9988-BAA56C8EEA9F}" type="slidenum">
              <a:rPr lang="en-US" smtClean="0"/>
              <a:t>‹#›</a:t>
            </a:fld>
            <a:endParaRPr lang="en-US"/>
          </a:p>
        </p:txBody>
      </p:sp>
    </p:spTree>
    <p:extLst>
      <p:ext uri="{BB962C8B-B14F-4D97-AF65-F5344CB8AC3E}">
        <p14:creationId xmlns:p14="http://schemas.microsoft.com/office/powerpoint/2010/main" val="14185768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7874EAC8-A1B3-3A44-A8BB-F22A0B8BF0C5}" type="datetimeFigureOut">
              <a:rPr lang="en-US" smtClean="0"/>
              <a:t>4/17/18</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8F9AAEB-F583-8E49-9988-BAA56C8EEA9F}"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572151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7874EAC8-A1B3-3A44-A8BB-F22A0B8BF0C5}" type="datetimeFigureOut">
              <a:rPr lang="en-US" smtClean="0"/>
              <a:t>4/17/18</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8F9AAEB-F583-8E49-9988-BAA56C8EEA9F}" type="slidenum">
              <a:rPr lang="en-US" smtClean="0"/>
              <a:t>‹#›</a:t>
            </a:fld>
            <a:endParaRPr lang="en-US"/>
          </a:p>
        </p:txBody>
      </p:sp>
    </p:spTree>
    <p:extLst>
      <p:ext uri="{BB962C8B-B14F-4D97-AF65-F5344CB8AC3E}">
        <p14:creationId xmlns:p14="http://schemas.microsoft.com/office/powerpoint/2010/main" val="13069152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874EAC8-A1B3-3A44-A8BB-F22A0B8BF0C5}" type="datetimeFigureOut">
              <a:rPr lang="en-US" smtClean="0"/>
              <a:t>4/17/18</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8F9AAEB-F583-8E49-9988-BAA56C8EEA9F}" type="slidenum">
              <a:rPr lang="en-US" smtClean="0"/>
              <a:t>‹#›</a:t>
            </a:fld>
            <a:endParaRPr lang="en-US"/>
          </a:p>
        </p:txBody>
      </p:sp>
    </p:spTree>
    <p:extLst>
      <p:ext uri="{BB962C8B-B14F-4D97-AF65-F5344CB8AC3E}">
        <p14:creationId xmlns:p14="http://schemas.microsoft.com/office/powerpoint/2010/main" val="8618316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874EAC8-A1B3-3A44-A8BB-F22A0B8BF0C5}" type="datetimeFigureOut">
              <a:rPr lang="en-US" smtClean="0"/>
              <a:t>4/17/18</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8F9AAEB-F583-8E49-9988-BAA56C8EEA9F}" type="slidenum">
              <a:rPr lang="en-US" smtClean="0"/>
              <a:t>‹#›</a:t>
            </a:fld>
            <a:endParaRPr lang="en-US"/>
          </a:p>
        </p:txBody>
      </p:sp>
    </p:spTree>
    <p:extLst>
      <p:ext uri="{BB962C8B-B14F-4D97-AF65-F5344CB8AC3E}">
        <p14:creationId xmlns:p14="http://schemas.microsoft.com/office/powerpoint/2010/main" val="2683832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7874EAC8-A1B3-3A44-A8BB-F22A0B8BF0C5}" type="datetimeFigureOut">
              <a:rPr lang="en-US" smtClean="0"/>
              <a:t>4/17/18</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F8F9AAEB-F583-8E49-9988-BAA56C8EEA9F}" type="slidenum">
              <a:rPr lang="en-US" smtClean="0"/>
              <a:t>‹#›</a:t>
            </a:fld>
            <a:endParaRPr lang="en-US"/>
          </a:p>
        </p:txBody>
      </p:sp>
    </p:spTree>
    <p:extLst>
      <p:ext uri="{BB962C8B-B14F-4D97-AF65-F5344CB8AC3E}">
        <p14:creationId xmlns:p14="http://schemas.microsoft.com/office/powerpoint/2010/main" val="6730777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tif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2017 and 2018 - 2020</a:t>
            </a:r>
            <a:endParaRPr lang="en-US" dirty="0"/>
          </a:p>
        </p:txBody>
      </p:sp>
      <p:sp>
        <p:nvSpPr>
          <p:cNvPr id="3" name="Subtitle 2"/>
          <p:cNvSpPr>
            <a:spLocks noGrp="1"/>
          </p:cNvSpPr>
          <p:nvPr>
            <p:ph type="subTitle" idx="1"/>
          </p:nvPr>
        </p:nvSpPr>
        <p:spPr/>
        <p:txBody>
          <a:bodyPr/>
          <a:lstStyle/>
          <a:p>
            <a:r>
              <a:rPr lang="en-US" dirty="0" smtClean="0"/>
              <a:t>Association of Professional Administrators Agreement(s)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74950" y="-219919"/>
            <a:ext cx="8875059" cy="6858000"/>
          </a:xfrm>
          <a:prstGeom prst="rect">
            <a:avLst/>
          </a:prstGeom>
        </p:spPr>
      </p:pic>
    </p:spTree>
    <p:extLst>
      <p:ext uri="{BB962C8B-B14F-4D97-AF65-F5344CB8AC3E}">
        <p14:creationId xmlns:p14="http://schemas.microsoft.com/office/powerpoint/2010/main" val="11294234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6-Month Successor Agreement</a:t>
            </a:r>
            <a:endParaRPr lang="en-US" dirty="0"/>
          </a:p>
        </p:txBody>
      </p:sp>
      <p:sp>
        <p:nvSpPr>
          <p:cNvPr id="3" name="Content Placeholder 2"/>
          <p:cNvSpPr>
            <a:spLocks noGrp="1"/>
          </p:cNvSpPr>
          <p:nvPr>
            <p:ph idx="1"/>
          </p:nvPr>
        </p:nvSpPr>
        <p:spPr>
          <a:xfrm>
            <a:off x="2589212" y="1469985"/>
            <a:ext cx="8915400" cy="4780344"/>
          </a:xfrm>
        </p:spPr>
        <p:txBody>
          <a:bodyPr/>
          <a:lstStyle/>
          <a:p>
            <a:pPr marL="0" indent="0">
              <a:buNone/>
            </a:pPr>
            <a:r>
              <a:rPr lang="en-US" dirty="0" smtClean="0"/>
              <a:t>Memorandum of Agreement:</a:t>
            </a:r>
          </a:p>
          <a:p>
            <a:r>
              <a:rPr lang="en-US" dirty="0" smtClean="0"/>
              <a:t>The </a:t>
            </a:r>
            <a:r>
              <a:rPr lang="en-US" dirty="0"/>
              <a:t>provisions of the 2014-2016 Agreement shall be incorporated into the 2017 Agreement except as the former are amended by the following </a:t>
            </a:r>
            <a:r>
              <a:rPr lang="en-US" dirty="0" smtClean="0"/>
              <a:t>provisions.</a:t>
            </a:r>
            <a:endParaRPr lang="en-US" dirty="0"/>
          </a:p>
          <a:p>
            <a:r>
              <a:rPr lang="en-US" dirty="0" smtClean="0"/>
              <a:t>The </a:t>
            </a:r>
            <a:r>
              <a:rPr lang="en-US" dirty="0"/>
              <a:t>2017 Agreement will include all additional Memoranda </a:t>
            </a:r>
            <a:r>
              <a:rPr lang="en-US" dirty="0" smtClean="0"/>
              <a:t>of Agreement </a:t>
            </a:r>
            <a:r>
              <a:rPr lang="en-US" dirty="0"/>
              <a:t>and Memoranda of Understanding entered into by the parties since </a:t>
            </a:r>
            <a:r>
              <a:rPr lang="en-US" dirty="0" smtClean="0"/>
              <a:t>the 2014-2016 </a:t>
            </a:r>
            <a:r>
              <a:rPr lang="en-US" dirty="0" smtClean="0"/>
              <a:t>Agreement </a:t>
            </a:r>
            <a:r>
              <a:rPr lang="en-US" dirty="0"/>
              <a:t>was reached, subject to any agreements otherwise made</a:t>
            </a:r>
            <a:r>
              <a:rPr lang="en-US" dirty="0" smtClean="0"/>
              <a:t>.</a:t>
            </a:r>
            <a:endParaRPr lang="en-US" dirty="0"/>
          </a:p>
          <a:p>
            <a:r>
              <a:rPr lang="en-US" dirty="0" smtClean="0"/>
              <a:t>Changes </a:t>
            </a:r>
            <a:r>
              <a:rPr lang="en-US" dirty="0"/>
              <a:t>in dates and nomenclature will be made as necessary to preserve the meaning of the 2014-2016 Agreement.  Additional changes may be required in order to reconcile related provisions.</a:t>
            </a:r>
          </a:p>
          <a:p>
            <a:endParaRPr lang="en-US" dirty="0"/>
          </a:p>
        </p:txBody>
      </p:sp>
    </p:spTree>
    <p:extLst>
      <p:ext uri="{BB962C8B-B14F-4D97-AF65-F5344CB8AC3E}">
        <p14:creationId xmlns:p14="http://schemas.microsoft.com/office/powerpoint/2010/main" val="751128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we asked for the 6-Month Successor and what it means:</a:t>
            </a:r>
            <a:endParaRPr lang="en-US" dirty="0"/>
          </a:p>
        </p:txBody>
      </p:sp>
      <p:sp>
        <p:nvSpPr>
          <p:cNvPr id="3" name="Content Placeholder 2"/>
          <p:cNvSpPr>
            <a:spLocks noGrp="1"/>
          </p:cNvSpPr>
          <p:nvPr>
            <p:ph idx="1"/>
          </p:nvPr>
        </p:nvSpPr>
        <p:spPr/>
        <p:txBody>
          <a:bodyPr/>
          <a:lstStyle/>
          <a:p>
            <a:r>
              <a:rPr lang="en-US" dirty="0" smtClean="0"/>
              <a:t>These negotiations sessions began in October of 2016 (APA Contract expired on December 31, 2016)</a:t>
            </a:r>
          </a:p>
          <a:p>
            <a:r>
              <a:rPr lang="en-US" dirty="0" smtClean="0"/>
              <a:t>October 2016 was when we could </a:t>
            </a:r>
            <a:r>
              <a:rPr lang="en-US" dirty="0" smtClean="0"/>
              <a:t>first get </a:t>
            </a:r>
            <a:r>
              <a:rPr lang="en-US" dirty="0" smtClean="0"/>
              <a:t>Management to begin talks (we began asking for meetings in the Summer of 2016)</a:t>
            </a:r>
          </a:p>
          <a:p>
            <a:r>
              <a:rPr lang="en-US" dirty="0" smtClean="0"/>
              <a:t>MSCA Contract was expiring on June 30, 2017. There were no “parameters” to set for the coming APA contract </a:t>
            </a:r>
            <a:r>
              <a:rPr lang="mr-IN" dirty="0" smtClean="0"/>
              <a:t>–</a:t>
            </a:r>
            <a:r>
              <a:rPr lang="en-US" dirty="0" smtClean="0"/>
              <a:t> Management likes to wait until MSCA is ready to begin bargaining before serious talks with APA</a:t>
            </a:r>
          </a:p>
          <a:p>
            <a:r>
              <a:rPr lang="en-US" dirty="0" smtClean="0"/>
              <a:t>We have been asking to get on to the same schedule as MSCA during the last three contract bargaining seasons.</a:t>
            </a:r>
          </a:p>
          <a:p>
            <a:r>
              <a:rPr lang="en-US" dirty="0" smtClean="0"/>
              <a:t>We have finally achieved that goal - using a 6-month extension and then a 3-year contract</a:t>
            </a:r>
            <a:endParaRPr lang="en-US" dirty="0"/>
          </a:p>
        </p:txBody>
      </p:sp>
    </p:spTree>
    <p:extLst>
      <p:ext uri="{BB962C8B-B14F-4D97-AF65-F5344CB8AC3E}">
        <p14:creationId xmlns:p14="http://schemas.microsoft.com/office/powerpoint/2010/main" val="6966667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 to members:</a:t>
            </a:r>
            <a:endParaRPr lang="en-US" dirty="0"/>
          </a:p>
        </p:txBody>
      </p:sp>
      <p:sp>
        <p:nvSpPr>
          <p:cNvPr id="3" name="Content Placeholder 2"/>
          <p:cNvSpPr>
            <a:spLocks noGrp="1"/>
          </p:cNvSpPr>
          <p:nvPr>
            <p:ph idx="1"/>
          </p:nvPr>
        </p:nvSpPr>
        <p:spPr>
          <a:xfrm>
            <a:off x="2589212" y="1423685"/>
            <a:ext cx="8915400" cy="4687747"/>
          </a:xfrm>
        </p:spPr>
        <p:txBody>
          <a:bodyPr/>
          <a:lstStyle/>
          <a:p>
            <a:r>
              <a:rPr lang="en-US" dirty="0" smtClean="0"/>
              <a:t>The BHE would not agree to any additional funding for APA members in the 6-month successor agreement, however</a:t>
            </a:r>
            <a:r>
              <a:rPr lang="mr-IN" dirty="0" smtClean="0"/>
              <a:t>…</a:t>
            </a:r>
            <a:r>
              <a:rPr lang="en-US" dirty="0" smtClean="0"/>
              <a:t>.</a:t>
            </a:r>
          </a:p>
          <a:p>
            <a:r>
              <a:rPr lang="en-US" dirty="0" smtClean="0"/>
              <a:t>The Council of Presidents agreed to compensation  of .05% - in two payments to all APA members who were employed as of February 28, 2018 (the day we reached tentative agreement) or who retired between January 1, 2017 and February 28, 2018, for a total of one-half of one percent of their annual salary as is was on February 28</a:t>
            </a:r>
            <a:r>
              <a:rPr lang="en-US" baseline="30000" dirty="0" smtClean="0"/>
              <a:t>th</a:t>
            </a:r>
            <a:r>
              <a:rPr lang="en-US" dirty="0" smtClean="0"/>
              <a:t>. </a:t>
            </a:r>
          </a:p>
          <a:p>
            <a:r>
              <a:rPr lang="en-US" dirty="0" smtClean="0"/>
              <a:t>These payments (which do not increase the member’s base salary) will be made within 30 days of Contract Ratification (.25%) and again on the first payroll period after July 1, 2018 (.25%).</a:t>
            </a:r>
          </a:p>
          <a:p>
            <a:r>
              <a:rPr lang="en-US" dirty="0" smtClean="0"/>
              <a:t>The 1% retroactive increase that will be due to members going back to July 1, 2017 will be factored into the calculation of the payments to members.</a:t>
            </a:r>
            <a:endParaRPr lang="en-US" dirty="0"/>
          </a:p>
        </p:txBody>
      </p:sp>
    </p:spTree>
    <p:extLst>
      <p:ext uri="{BB962C8B-B14F-4D97-AF65-F5344CB8AC3E}">
        <p14:creationId xmlns:p14="http://schemas.microsoft.com/office/powerpoint/2010/main" val="9172193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Council of Presidents/APA</a:t>
            </a:r>
            <a:br>
              <a:rPr lang="en-US" dirty="0" smtClean="0"/>
            </a:br>
            <a:r>
              <a:rPr lang="en-US" sz="1800" dirty="0" smtClean="0"/>
              <a:t>Memorandum of Agreement</a:t>
            </a:r>
            <a:endParaRPr lang="en-US" sz="1800" dirty="0"/>
          </a:p>
        </p:txBody>
      </p:sp>
      <p:sp>
        <p:nvSpPr>
          <p:cNvPr id="3" name="Content Placeholder 2"/>
          <p:cNvSpPr>
            <a:spLocks noGrp="1"/>
          </p:cNvSpPr>
          <p:nvPr>
            <p:ph idx="1"/>
          </p:nvPr>
        </p:nvSpPr>
        <p:spPr>
          <a:xfrm>
            <a:off x="2589212" y="1743075"/>
            <a:ext cx="8915400" cy="4443413"/>
          </a:xfrm>
        </p:spPr>
        <p:txBody>
          <a:bodyPr>
            <a:normAutofit lnSpcReduction="10000"/>
          </a:bodyPr>
          <a:lstStyle/>
          <a:p>
            <a:pPr lvl="0"/>
            <a:r>
              <a:rPr lang="en-US" dirty="0"/>
              <a:t>Within four weeks of ratification of the terms of the 2017-2020 collective bargaining agreement, the Universities shall initiate payment to each bargaining unit member employed as of February 28, 2018, and all former bargaining unit members who left employment in order to retire under the State Retirement Program or who left employment to begin receiving distributions under the ORP between January 1, 2017 and February 28, 2018, a payment for purposes of professional development equivalent to .25% (one-quarter of one percent) of their annual salary as it was on February 28, 2018 or when the unit member was last employed.  </a:t>
            </a:r>
          </a:p>
          <a:p>
            <a:pPr lvl="0"/>
            <a:r>
              <a:rPr lang="en-US" dirty="0" smtClean="0"/>
              <a:t>In </a:t>
            </a:r>
            <a:r>
              <a:rPr lang="en-US" dirty="0"/>
              <a:t>the first payroll period after July 1, 2018, the Universities shall provide each bargaining unit member employed as of July 1, 2018 and all former bargaining unit members who left employment in order to retire  under the State Retirement Program or who left employment to begin receiving distributions under the ORP between January 1, 2017 and July 1, 2018, a professional development payment equivalent to .25% (one-quarter of one percent) of their annual salary as it was on February 28, 2018. </a:t>
            </a:r>
          </a:p>
          <a:p>
            <a:endParaRPr lang="en-US" dirty="0"/>
          </a:p>
        </p:txBody>
      </p:sp>
    </p:spTree>
    <p:extLst>
      <p:ext uri="{BB962C8B-B14F-4D97-AF65-F5344CB8AC3E}">
        <p14:creationId xmlns:p14="http://schemas.microsoft.com/office/powerpoint/2010/main" val="1935913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APA Agreement 2018-20</a:t>
            </a:r>
            <a:endParaRPr lang="en-US" dirty="0"/>
          </a:p>
        </p:txBody>
      </p:sp>
      <p:sp>
        <p:nvSpPr>
          <p:cNvPr id="3" name="Content Placeholder 2"/>
          <p:cNvSpPr>
            <a:spLocks noGrp="1"/>
          </p:cNvSpPr>
          <p:nvPr>
            <p:ph idx="1"/>
          </p:nvPr>
        </p:nvSpPr>
        <p:spPr>
          <a:xfrm>
            <a:off x="2589212" y="1600200"/>
            <a:ext cx="8915400" cy="4311022"/>
          </a:xfrm>
        </p:spPr>
        <p:txBody>
          <a:bodyPr/>
          <a:lstStyle/>
          <a:p>
            <a:r>
              <a:rPr lang="en-US" dirty="0" smtClean="0"/>
              <a:t>Terms of the new Agreement run from July 1, 2017 </a:t>
            </a:r>
            <a:r>
              <a:rPr lang="mr-IN" dirty="0" smtClean="0"/>
              <a:t>–</a:t>
            </a:r>
            <a:r>
              <a:rPr lang="en-US" dirty="0" smtClean="0"/>
              <a:t> June 30, 2020</a:t>
            </a:r>
          </a:p>
          <a:p>
            <a:r>
              <a:rPr lang="en-US" dirty="0" smtClean="0"/>
              <a:t>Agreement was reached on February 28</a:t>
            </a:r>
            <a:r>
              <a:rPr lang="en-US" baseline="30000" dirty="0" smtClean="0"/>
              <a:t>th</a:t>
            </a:r>
            <a:r>
              <a:rPr lang="en-US" dirty="0" smtClean="0"/>
              <a:t>, 2016</a:t>
            </a:r>
          </a:p>
          <a:p>
            <a:r>
              <a:rPr lang="en-US" dirty="0" smtClean="0"/>
              <a:t>MOA was finalized on April 11, 2018</a:t>
            </a:r>
          </a:p>
          <a:p>
            <a:r>
              <a:rPr lang="en-US" dirty="0" smtClean="0"/>
              <a:t>Parameters (what the Governor and DHE were willing to offer for salary increases) were not delivered to the Bargaining Tables until April 2017</a:t>
            </a:r>
          </a:p>
          <a:p>
            <a:r>
              <a:rPr lang="en-US" dirty="0" smtClean="0"/>
              <a:t>All State Unions received the same financial offer</a:t>
            </a:r>
          </a:p>
          <a:p>
            <a:r>
              <a:rPr lang="en-US" dirty="0" smtClean="0"/>
              <a:t>Virtually all state unions held off from agreeing to the parameters (attempting to negotiate better numbers and terms </a:t>
            </a:r>
          </a:p>
          <a:p>
            <a:r>
              <a:rPr lang="en-US" dirty="0" smtClean="0"/>
              <a:t>Local 509 and SEIU units were the first to agree to terms in January 2018 </a:t>
            </a:r>
            <a:r>
              <a:rPr lang="mr-IN" dirty="0" smtClean="0"/>
              <a:t>–</a:t>
            </a:r>
            <a:r>
              <a:rPr lang="en-US" dirty="0" smtClean="0"/>
              <a:t> ratified on February 1, 2018 </a:t>
            </a:r>
            <a:r>
              <a:rPr lang="mr-IN" dirty="0" smtClean="0"/>
              <a:t>–</a:t>
            </a:r>
            <a:r>
              <a:rPr lang="en-US" dirty="0" smtClean="0"/>
              <a:t> blazing the way for other State Unions to settle.</a:t>
            </a:r>
          </a:p>
        </p:txBody>
      </p:sp>
    </p:spTree>
    <p:extLst>
      <p:ext uri="{BB962C8B-B14F-4D97-AF65-F5344CB8AC3E}">
        <p14:creationId xmlns:p14="http://schemas.microsoft.com/office/powerpoint/2010/main" val="18464920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Changes </a:t>
            </a:r>
            <a:r>
              <a:rPr lang="mr-IN" dirty="0" smtClean="0"/>
              <a:t>–</a:t>
            </a:r>
            <a:r>
              <a:rPr lang="en-US" dirty="0" smtClean="0"/>
              <a:t> Article V </a:t>
            </a:r>
            <a:r>
              <a:rPr lang="mr-IN" dirty="0" smtClean="0"/>
              <a:t>…</a:t>
            </a:r>
            <a:r>
              <a:rPr lang="en-US" dirty="0" smtClean="0"/>
              <a:t> </a:t>
            </a:r>
            <a:r>
              <a:rPr lang="en-US" b="1" dirty="0" smtClean="0"/>
              <a:t>Salary          </a:t>
            </a:r>
            <a:r>
              <a:rPr lang="en-US" sz="1600" dirty="0" smtClean="0"/>
              <a:t>pg33</a:t>
            </a:r>
            <a:endParaRPr lang="en-US" sz="1600" b="1" dirty="0"/>
          </a:p>
        </p:txBody>
      </p:sp>
      <p:sp>
        <p:nvSpPr>
          <p:cNvPr id="3" name="Content Placeholder 2"/>
          <p:cNvSpPr>
            <a:spLocks noGrp="1"/>
          </p:cNvSpPr>
          <p:nvPr>
            <p:ph idx="1"/>
          </p:nvPr>
        </p:nvSpPr>
        <p:spPr>
          <a:xfrm>
            <a:off x="2589212" y="1428749"/>
            <a:ext cx="8915400" cy="4729163"/>
          </a:xfrm>
        </p:spPr>
        <p:txBody>
          <a:bodyPr>
            <a:normAutofit fontScale="92500" lnSpcReduction="20000"/>
          </a:bodyPr>
          <a:lstStyle/>
          <a:p>
            <a:pPr lvl="0"/>
            <a:r>
              <a:rPr lang="en-US" b="1" dirty="0" smtClean="0"/>
              <a:t>July </a:t>
            </a:r>
            <a:r>
              <a:rPr lang="en-US" b="1" dirty="0"/>
              <a:t>1, 2017</a:t>
            </a:r>
            <a:r>
              <a:rPr lang="en-US" dirty="0"/>
              <a:t>: a </a:t>
            </a:r>
            <a:r>
              <a:rPr lang="en-US" b="1" dirty="0"/>
              <a:t>1% retroactive</a:t>
            </a:r>
            <a:r>
              <a:rPr lang="en-US" dirty="0"/>
              <a:t> across the board increase to all bargaining unit members employed as of April 1, 2017 and to all former bargaining unit members who retired between July 1, 2017 and February 28, 2018. </a:t>
            </a:r>
          </a:p>
          <a:p>
            <a:pPr lvl="0"/>
            <a:r>
              <a:rPr lang="en-US" dirty="0"/>
              <a:t>An </a:t>
            </a:r>
            <a:r>
              <a:rPr lang="en-US" b="1" dirty="0"/>
              <a:t>additional 1% retroactive </a:t>
            </a:r>
            <a:r>
              <a:rPr lang="en-US" dirty="0"/>
              <a:t>across the board increase to all bargaining unit members employed as of April 1, 2017 and to all former bargaining unit members who retired between July 1, 2017 and February 28, 2018 </a:t>
            </a:r>
            <a:r>
              <a:rPr lang="en-US" b="1" dirty="0"/>
              <a:t>if fiscal year 2018 tax revenues equal or exceed $27.072 billion</a:t>
            </a:r>
            <a:r>
              <a:rPr lang="en-US" dirty="0"/>
              <a:t> (as defined in Sept. 25, 2017 BHE proposal).  </a:t>
            </a:r>
          </a:p>
          <a:p>
            <a:pPr lvl="0"/>
            <a:r>
              <a:rPr lang="en-US" b="1" dirty="0"/>
              <a:t>July 1, 2018 </a:t>
            </a:r>
            <a:r>
              <a:rPr lang="en-US" dirty="0"/>
              <a:t>a </a:t>
            </a:r>
            <a:r>
              <a:rPr lang="en-US" b="1" dirty="0"/>
              <a:t>2%</a:t>
            </a:r>
            <a:r>
              <a:rPr lang="en-US" dirty="0"/>
              <a:t> across the board increase to all bargaining unit members employed as of April 1, 2018 and </a:t>
            </a:r>
            <a:r>
              <a:rPr lang="en-US" dirty="0">
                <a:solidFill>
                  <a:srgbClr val="FF0000"/>
                </a:solidFill>
              </a:rPr>
              <a:t>not on a performance improvement plan.  The increase will be provided to the employee upon the satisfactory completion of the performance improvement plan</a:t>
            </a:r>
            <a:r>
              <a:rPr lang="en-US" dirty="0" smtClean="0"/>
              <a:t>.</a:t>
            </a:r>
            <a:r>
              <a:rPr lang="en-US" dirty="0"/>
              <a:t> </a:t>
            </a:r>
          </a:p>
          <a:p>
            <a:pPr lvl="0"/>
            <a:r>
              <a:rPr lang="en-US" b="1" dirty="0"/>
              <a:t>July 1, 2019 </a:t>
            </a:r>
            <a:r>
              <a:rPr lang="en-US" dirty="0"/>
              <a:t>a </a:t>
            </a:r>
            <a:r>
              <a:rPr lang="en-US" b="1" dirty="0"/>
              <a:t>2%</a:t>
            </a:r>
            <a:r>
              <a:rPr lang="en-US" dirty="0"/>
              <a:t> across the board increase to all bargaining unit members employed as of April 1, 2019 and </a:t>
            </a:r>
            <a:r>
              <a:rPr lang="en-US" dirty="0">
                <a:solidFill>
                  <a:srgbClr val="FF0000"/>
                </a:solidFill>
              </a:rPr>
              <a:t>not on a performance improvement plan.  The increase will be provided to the employee upon the satisfactory completion of the performance improvement plan</a:t>
            </a:r>
            <a:r>
              <a:rPr lang="en-US" dirty="0" smtClean="0"/>
              <a:t>.</a:t>
            </a:r>
            <a:br>
              <a:rPr lang="en-US" dirty="0" smtClean="0"/>
            </a:br>
            <a:endParaRPr lang="en-US" dirty="0" smtClean="0"/>
          </a:p>
          <a:p>
            <a:pPr marL="0" lvl="0" indent="0">
              <a:buNone/>
            </a:pPr>
            <a:r>
              <a:rPr lang="en-US" sz="1500" dirty="0" smtClean="0"/>
              <a:t>Note: Cost of Living Increases are no longer tied to having achieved an overall “competent” on evaluations.  However, if an employee is on a PIP </a:t>
            </a:r>
            <a:r>
              <a:rPr lang="mr-IN" sz="1500" dirty="0" smtClean="0"/>
              <a:t>–</a:t>
            </a:r>
            <a:r>
              <a:rPr lang="en-US" sz="1500" dirty="0" smtClean="0"/>
              <a:t> he/she will have to successfully complete that plan in order to receive the increase in salary</a:t>
            </a:r>
            <a:endParaRPr lang="en-US" sz="1500" dirty="0"/>
          </a:p>
          <a:p>
            <a:endParaRPr lang="en-US" dirty="0"/>
          </a:p>
        </p:txBody>
      </p:sp>
    </p:spTree>
    <p:extLst>
      <p:ext uri="{BB962C8B-B14F-4D97-AF65-F5344CB8AC3E}">
        <p14:creationId xmlns:p14="http://schemas.microsoft.com/office/powerpoint/2010/main" val="15033038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Changes </a:t>
            </a:r>
            <a:r>
              <a:rPr lang="mr-IN" dirty="0"/>
              <a:t>–</a:t>
            </a:r>
            <a:r>
              <a:rPr lang="en-US" dirty="0"/>
              <a:t> Article </a:t>
            </a:r>
            <a:r>
              <a:rPr lang="en-US" dirty="0" smtClean="0"/>
              <a:t>III </a:t>
            </a:r>
            <a:r>
              <a:rPr lang="mr-IN" dirty="0"/>
              <a:t>…</a:t>
            </a:r>
            <a:r>
              <a:rPr lang="en-US" dirty="0"/>
              <a:t> </a:t>
            </a:r>
            <a:r>
              <a:rPr lang="en-US" b="1" dirty="0" smtClean="0"/>
              <a:t>Workload    </a:t>
            </a:r>
            <a:r>
              <a:rPr lang="en-US" sz="1600" dirty="0" smtClean="0"/>
              <a:t>pg19</a:t>
            </a:r>
            <a:endParaRPr lang="en-US" sz="1600" dirty="0"/>
          </a:p>
        </p:txBody>
      </p:sp>
      <p:sp>
        <p:nvSpPr>
          <p:cNvPr id="3" name="Content Placeholder 2"/>
          <p:cNvSpPr>
            <a:spLocks noGrp="1"/>
          </p:cNvSpPr>
          <p:nvPr>
            <p:ph idx="1"/>
          </p:nvPr>
        </p:nvSpPr>
        <p:spPr>
          <a:xfrm>
            <a:off x="2374899" y="1604963"/>
            <a:ext cx="8915400" cy="3777622"/>
          </a:xfrm>
        </p:spPr>
        <p:txBody>
          <a:bodyPr>
            <a:noAutofit/>
          </a:bodyPr>
          <a:lstStyle/>
          <a:p>
            <a:pPr marL="0" indent="0">
              <a:buNone/>
            </a:pPr>
            <a:r>
              <a:rPr lang="en-US" sz="1400" dirty="0"/>
              <a:t>Exempt Employees</a:t>
            </a:r>
          </a:p>
          <a:p>
            <a:r>
              <a:rPr lang="en-US" sz="1400" dirty="0" smtClean="0"/>
              <a:t>Hours </a:t>
            </a:r>
            <a:r>
              <a:rPr lang="en-US" sz="1400" dirty="0"/>
              <a:t>and Work Schedule. The work schedule of exempt administrators shall be established, in writing, </a:t>
            </a:r>
            <a:r>
              <a:rPr lang="en-US" sz="1400" dirty="0" smtClean="0"/>
              <a:t>by the </a:t>
            </a:r>
            <a:r>
              <a:rPr lang="en-US" sz="1400" dirty="0"/>
              <a:t>employee's Immediate Supervisor and Appropriate Administrative Area Supervisor, or by a </a:t>
            </a:r>
            <a:r>
              <a:rPr lang="en-US" sz="1400" dirty="0" smtClean="0"/>
              <a:t>person designated </a:t>
            </a:r>
            <a:r>
              <a:rPr lang="en-US" sz="1400" dirty="0"/>
              <a:t>by the President, to provide for the performance of the duties of the administrator </a:t>
            </a:r>
            <a:r>
              <a:rPr lang="en-US" sz="1400" dirty="0" smtClean="0"/>
              <a:t>consistent with </a:t>
            </a:r>
            <a:r>
              <a:rPr lang="en-US" sz="1400" dirty="0"/>
              <a:t>the needs of the University </a:t>
            </a:r>
            <a:r>
              <a:rPr lang="en-US" sz="1400" dirty="0" smtClean="0"/>
              <a:t>and </a:t>
            </a:r>
            <a:r>
              <a:rPr lang="en-US" sz="1400" dirty="0"/>
              <a:t>the terms of this Agreement. All full-time, exempt unit members </a:t>
            </a:r>
            <a:r>
              <a:rPr lang="en-US" sz="1400" dirty="0" smtClean="0"/>
              <a:t>shall account </a:t>
            </a:r>
            <a:r>
              <a:rPr lang="en-US" sz="1400" dirty="0"/>
              <a:t>for thirty-seven and </a:t>
            </a:r>
            <a:r>
              <a:rPr lang="en-US" sz="1400" dirty="0" smtClean="0"/>
              <a:t>one-half (</a:t>
            </a:r>
            <a:r>
              <a:rPr lang="en-US" sz="1400" dirty="0"/>
              <a:t>37.5) hours per week, excluding meal periods. However, </a:t>
            </a:r>
            <a:r>
              <a:rPr lang="en-US" sz="1400" dirty="0" smtClean="0"/>
              <a:t>exempt employees </a:t>
            </a:r>
            <a:r>
              <a:rPr lang="en-US" sz="1400" dirty="0"/>
              <a:t>are expected to work beyond this minimum schedule as necessary to accomplish the duties </a:t>
            </a:r>
            <a:r>
              <a:rPr lang="en-US" sz="1400" dirty="0" smtClean="0"/>
              <a:t>and responsibilities </a:t>
            </a:r>
            <a:r>
              <a:rPr lang="en-US" sz="1400" dirty="0"/>
              <a:t>of their exempt position. Exempt employees are not eligible for compensatory time off </a:t>
            </a:r>
            <a:r>
              <a:rPr lang="en-US" sz="1400" dirty="0" smtClean="0"/>
              <a:t>as defined </a:t>
            </a:r>
            <a:r>
              <a:rPr lang="en-US" sz="1400" dirty="0"/>
              <a:t>by the FLSA.</a:t>
            </a:r>
          </a:p>
          <a:p>
            <a:r>
              <a:rPr lang="en-US" sz="1400" dirty="0" smtClean="0"/>
              <a:t>Accounting </a:t>
            </a:r>
            <a:r>
              <a:rPr lang="en-US" sz="1400" dirty="0"/>
              <a:t>for Minimum Hours Worked. For purposes of record keeping and pursuant to the direction </a:t>
            </a:r>
            <a:r>
              <a:rPr lang="en-US" sz="1400" dirty="0" smtClean="0"/>
              <a:t>of the </a:t>
            </a:r>
            <a:r>
              <a:rPr lang="en-US" sz="1400" dirty="0"/>
              <a:t>appropriate state regulatory body, exempt employees will account for a minimum of thirty-seven </a:t>
            </a:r>
            <a:r>
              <a:rPr lang="en-US" sz="1400" dirty="0" smtClean="0"/>
              <a:t>and one-half </a:t>
            </a:r>
            <a:r>
              <a:rPr lang="en-US" sz="1400" dirty="0"/>
              <a:t>hours each week.</a:t>
            </a:r>
          </a:p>
          <a:p>
            <a:r>
              <a:rPr lang="en-US" sz="1400" dirty="0" smtClean="0"/>
              <a:t>The </a:t>
            </a:r>
            <a:r>
              <a:rPr lang="en-US" sz="1400" dirty="0"/>
              <a:t>University will make pro rata adjustments for those unit members with less than a full-time </a:t>
            </a:r>
            <a:r>
              <a:rPr lang="en-US" sz="1400" dirty="0" smtClean="0"/>
              <a:t>equivalent position</a:t>
            </a:r>
            <a:r>
              <a:rPr lang="en-US" sz="1400" dirty="0"/>
              <a:t>.</a:t>
            </a:r>
          </a:p>
          <a:p>
            <a:endParaRPr lang="en-US" sz="1400" dirty="0"/>
          </a:p>
        </p:txBody>
      </p:sp>
    </p:spTree>
    <p:extLst>
      <p:ext uri="{BB962C8B-B14F-4D97-AF65-F5344CB8AC3E}">
        <p14:creationId xmlns:p14="http://schemas.microsoft.com/office/powerpoint/2010/main" val="15921098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Changes </a:t>
            </a:r>
            <a:r>
              <a:rPr lang="mr-IN" dirty="0"/>
              <a:t>–</a:t>
            </a:r>
            <a:r>
              <a:rPr lang="en-US" dirty="0"/>
              <a:t> Article III </a:t>
            </a:r>
            <a:r>
              <a:rPr lang="mr-IN" dirty="0"/>
              <a:t>…</a:t>
            </a:r>
            <a:r>
              <a:rPr lang="en-US" dirty="0"/>
              <a:t> </a:t>
            </a:r>
            <a:r>
              <a:rPr lang="en-US" b="1" dirty="0" smtClean="0"/>
              <a:t>Workload</a:t>
            </a:r>
            <a:r>
              <a:rPr lang="en-US" dirty="0" smtClean="0"/>
              <a:t>, cont.</a:t>
            </a:r>
            <a:endParaRPr lang="en-US" dirty="0"/>
          </a:p>
        </p:txBody>
      </p:sp>
      <p:sp>
        <p:nvSpPr>
          <p:cNvPr id="3" name="Content Placeholder 2"/>
          <p:cNvSpPr>
            <a:spLocks noGrp="1"/>
          </p:cNvSpPr>
          <p:nvPr>
            <p:ph idx="1"/>
          </p:nvPr>
        </p:nvSpPr>
        <p:spPr/>
        <p:txBody>
          <a:bodyPr>
            <a:normAutofit fontScale="85000" lnSpcReduction="10000"/>
          </a:bodyPr>
          <a:lstStyle/>
          <a:p>
            <a:r>
              <a:rPr lang="en-US" dirty="0"/>
              <a:t>For some positions, the parties acknowledge that there are peak periods of work when an exempt employee will be required to devote an inordinate amount of time to the discharge of the normal duties of the position. The Immediate Supervisor and Appropriate Administrative Area Supervisor, or a person designated by the President, will develop, in writing, such alternate work schedules as they, in their discretion, shall so determine. Such decision shall not be arbitrary or capricious.</a:t>
            </a:r>
          </a:p>
          <a:p>
            <a:r>
              <a:rPr lang="en-US" dirty="0"/>
              <a:t>The implementation of this provision may be reviewed at least semi-annually at each University pursuant to the consultation provisions of Article II of this Agreement. The parties may utilize the Employee Relations Committee to discuss the application of this Section C.</a:t>
            </a:r>
          </a:p>
          <a:p>
            <a:r>
              <a:rPr lang="en-US" dirty="0"/>
              <a:t>Nothing in this Section shall operate to impair the authority of the President or Vice President to alter or revoke any alternate work schedule.</a:t>
            </a:r>
          </a:p>
          <a:p>
            <a:r>
              <a:rPr lang="en-US" dirty="0"/>
              <a:t>The parties believe that a common interpretation of these workload provisions will result in fewer misunderstandings between unit members and their supervisors. The parties will sponsor an orientation meeting for unit members and supervisors and other interested employees upon the conclusion of contract negotiations.</a:t>
            </a:r>
          </a:p>
        </p:txBody>
      </p:sp>
    </p:spTree>
    <p:extLst>
      <p:ext uri="{BB962C8B-B14F-4D97-AF65-F5344CB8AC3E}">
        <p14:creationId xmlns:p14="http://schemas.microsoft.com/office/powerpoint/2010/main" val="20161660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Changes </a:t>
            </a:r>
            <a:r>
              <a:rPr lang="mr-IN" dirty="0"/>
              <a:t>–</a:t>
            </a:r>
            <a:r>
              <a:rPr lang="en-US" dirty="0"/>
              <a:t> Article III </a:t>
            </a:r>
            <a:r>
              <a:rPr lang="mr-IN" dirty="0"/>
              <a:t>…</a:t>
            </a:r>
            <a:r>
              <a:rPr lang="en-US" dirty="0"/>
              <a:t> </a:t>
            </a:r>
            <a:r>
              <a:rPr lang="en-US" dirty="0" smtClean="0"/>
              <a:t>Exempt/</a:t>
            </a:r>
            <a:r>
              <a:rPr lang="en-US" b="1" dirty="0" smtClean="0"/>
              <a:t>Non-Exempt Employees</a:t>
            </a:r>
            <a:endParaRPr lang="en-US" dirty="0"/>
          </a:p>
        </p:txBody>
      </p:sp>
      <p:sp>
        <p:nvSpPr>
          <p:cNvPr id="3" name="Content Placeholder 2"/>
          <p:cNvSpPr>
            <a:spLocks noGrp="1"/>
          </p:cNvSpPr>
          <p:nvPr>
            <p:ph idx="1"/>
          </p:nvPr>
        </p:nvSpPr>
        <p:spPr>
          <a:xfrm>
            <a:off x="2589212" y="2133599"/>
            <a:ext cx="8915400" cy="4581993"/>
          </a:xfrm>
        </p:spPr>
        <p:txBody>
          <a:bodyPr>
            <a:normAutofit/>
          </a:bodyPr>
          <a:lstStyle/>
          <a:p>
            <a:r>
              <a:rPr lang="en-US" dirty="0" smtClean="0"/>
              <a:t>Reflected in the 2018-2020 Agreement there is language proposed and agreed upon in October of 2016 regarding Non-Exempt employees and FLSA regulations</a:t>
            </a:r>
          </a:p>
          <a:p>
            <a:endParaRPr lang="en-US" dirty="0"/>
          </a:p>
          <a:p>
            <a:endParaRPr lang="en-US" dirty="0" smtClean="0"/>
          </a:p>
          <a:p>
            <a:endParaRPr lang="en-US" dirty="0" smtClean="0"/>
          </a:p>
          <a:p>
            <a:endParaRPr lang="en-US" dirty="0"/>
          </a:p>
          <a:p>
            <a:endParaRPr lang="en-US" dirty="0" smtClean="0"/>
          </a:p>
          <a:p>
            <a:r>
              <a:rPr lang="en-US" dirty="0" smtClean="0"/>
              <a:t>Many campuses implemented  changes based on the potential of the FLSA regulations going into effect.  The BHE did not reverse changes, so the new language is included in this contract.</a:t>
            </a:r>
          </a:p>
          <a:p>
            <a:r>
              <a:rPr lang="en-US" dirty="0" smtClean="0"/>
              <a:t>A full copy is available for review.</a:t>
            </a:r>
            <a:endParaRPr lang="en-US" dirty="0"/>
          </a:p>
        </p:txBody>
      </p:sp>
      <p:pic>
        <p:nvPicPr>
          <p:cNvPr id="4" name="Picture 3"/>
          <p:cNvPicPr>
            <a:picLocks noChangeAspect="1"/>
          </p:cNvPicPr>
          <p:nvPr/>
        </p:nvPicPr>
        <p:blipFill>
          <a:blip r:embed="rId2"/>
          <a:stretch>
            <a:fillRect/>
          </a:stretch>
        </p:blipFill>
        <p:spPr>
          <a:xfrm>
            <a:off x="508000" y="3060022"/>
            <a:ext cx="11684000" cy="2044700"/>
          </a:xfrm>
          <a:prstGeom prst="rect">
            <a:avLst/>
          </a:prstGeom>
        </p:spPr>
      </p:pic>
    </p:spTree>
    <p:extLst>
      <p:ext uri="{BB962C8B-B14F-4D97-AF65-F5344CB8AC3E}">
        <p14:creationId xmlns:p14="http://schemas.microsoft.com/office/powerpoint/2010/main" val="16991302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Changes </a:t>
            </a:r>
            <a:r>
              <a:rPr lang="mr-IN" dirty="0"/>
              <a:t>–</a:t>
            </a:r>
            <a:r>
              <a:rPr lang="en-US" dirty="0"/>
              <a:t> Article III </a:t>
            </a:r>
            <a:r>
              <a:rPr lang="mr-IN" dirty="0"/>
              <a:t>…</a:t>
            </a:r>
            <a:r>
              <a:rPr lang="en-US" dirty="0"/>
              <a:t> </a:t>
            </a:r>
            <a:r>
              <a:rPr lang="en-US" b="1" dirty="0" smtClean="0"/>
              <a:t>Maritime      </a:t>
            </a:r>
            <a:r>
              <a:rPr lang="en-US" sz="1600" dirty="0" smtClean="0"/>
              <a:t>pg21</a:t>
            </a:r>
            <a:endParaRPr lang="en-US" sz="1600" dirty="0"/>
          </a:p>
        </p:txBody>
      </p:sp>
      <p:sp>
        <p:nvSpPr>
          <p:cNvPr id="3" name="Content Placeholder 2"/>
          <p:cNvSpPr>
            <a:spLocks noGrp="1"/>
          </p:cNvSpPr>
          <p:nvPr>
            <p:ph idx="1"/>
          </p:nvPr>
        </p:nvSpPr>
        <p:spPr/>
        <p:txBody>
          <a:bodyPr>
            <a:normAutofit/>
          </a:bodyPr>
          <a:lstStyle/>
          <a:p>
            <a:pPr marL="0" indent="0">
              <a:buNone/>
            </a:pPr>
            <a:r>
              <a:rPr lang="en-US" dirty="0"/>
              <a:t>(a) </a:t>
            </a:r>
            <a:r>
              <a:rPr lang="en-US" dirty="0" smtClean="0"/>
              <a:t>Replace Cruise </a:t>
            </a:r>
            <a:r>
              <a:rPr lang="en-US" dirty="0"/>
              <a:t>Stipend with the following</a:t>
            </a:r>
            <a:r>
              <a:rPr lang="en-US" dirty="0" smtClean="0"/>
              <a:t>:</a:t>
            </a:r>
            <a:r>
              <a:rPr lang="en-US" dirty="0"/>
              <a:t> </a:t>
            </a:r>
          </a:p>
          <a:p>
            <a:r>
              <a:rPr lang="en-US" dirty="0" smtClean="0"/>
              <a:t>The </a:t>
            </a:r>
            <a:r>
              <a:rPr lang="en-US" dirty="0"/>
              <a:t>Massachusetts Maritime Academy may require administrators as a term of their employment to serve from time to time on the training ship during cruise, dockside or shipyard status. The parties hereby agree that each administrator who serves aboard the training ship during cruise or shipyard status, on or after January 1, 2018, shall be paid a cruise stipend therefor in the amount of Fifty-Eight Dollars ($58.00) f or each day of cruise or shipyard status. With effect on January 1, 2019, the cruise stipend shall be Sixty Dollars ($60.00) for each day the administrator serves aboard the ship during cruise or shipyard status; provided, however, that no such stipend or portion thereof shall be a part of the base salary rate of any such unit member.</a:t>
            </a:r>
          </a:p>
          <a:p>
            <a:endParaRPr lang="en-US" dirty="0"/>
          </a:p>
        </p:txBody>
      </p:sp>
    </p:spTree>
    <p:extLst>
      <p:ext uri="{BB962C8B-B14F-4D97-AF65-F5344CB8AC3E}">
        <p14:creationId xmlns:p14="http://schemas.microsoft.com/office/powerpoint/2010/main" val="13791256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9212" y="252635"/>
            <a:ext cx="8911687" cy="1280890"/>
          </a:xfrm>
        </p:spPr>
        <p:txBody>
          <a:bodyPr/>
          <a:lstStyle/>
          <a:p>
            <a:r>
              <a:rPr lang="en-US" dirty="0"/>
              <a:t>Changes </a:t>
            </a:r>
            <a:r>
              <a:rPr lang="mr-IN" dirty="0"/>
              <a:t>–</a:t>
            </a:r>
            <a:r>
              <a:rPr lang="en-US" dirty="0"/>
              <a:t> Article </a:t>
            </a:r>
            <a:r>
              <a:rPr lang="en-US" dirty="0" smtClean="0"/>
              <a:t>IV </a:t>
            </a:r>
            <a:r>
              <a:rPr lang="mr-IN" dirty="0"/>
              <a:t>…</a:t>
            </a:r>
            <a:r>
              <a:rPr lang="en-US" dirty="0"/>
              <a:t> </a:t>
            </a:r>
            <a:r>
              <a:rPr lang="en-US" b="1" dirty="0" smtClean="0"/>
              <a:t>Evaluations   </a:t>
            </a:r>
            <a:r>
              <a:rPr lang="en-US" sz="1600" dirty="0" smtClean="0"/>
              <a:t>pg26</a:t>
            </a:r>
            <a:endParaRPr lang="en-US" sz="1600" dirty="0"/>
          </a:p>
        </p:txBody>
      </p:sp>
      <p:sp>
        <p:nvSpPr>
          <p:cNvPr id="3" name="Content Placeholder 2"/>
          <p:cNvSpPr>
            <a:spLocks noGrp="1"/>
          </p:cNvSpPr>
          <p:nvPr>
            <p:ph idx="1"/>
          </p:nvPr>
        </p:nvSpPr>
        <p:spPr>
          <a:xfrm>
            <a:off x="2589212" y="1057276"/>
            <a:ext cx="8915400" cy="5514974"/>
          </a:xfrm>
        </p:spPr>
        <p:txBody>
          <a:bodyPr>
            <a:normAutofit fontScale="25000" lnSpcReduction="20000"/>
          </a:bodyPr>
          <a:lstStyle/>
          <a:p>
            <a:pPr marL="0" indent="0">
              <a:buNone/>
            </a:pPr>
            <a:r>
              <a:rPr lang="en-US" sz="5600" b="1" dirty="0" smtClean="0"/>
              <a:t>Appendix </a:t>
            </a:r>
            <a:r>
              <a:rPr lang="en-US" sz="5600" b="1" dirty="0"/>
              <a:t>C </a:t>
            </a:r>
            <a:r>
              <a:rPr lang="en-US" sz="5600" dirty="0" smtClean="0"/>
              <a:t>(Self-Evaluation document)</a:t>
            </a:r>
            <a:endParaRPr lang="en-US" sz="5600" dirty="0"/>
          </a:p>
          <a:p>
            <a:pPr marL="0" indent="0">
              <a:buNone/>
            </a:pPr>
            <a:r>
              <a:rPr lang="en-US" sz="5600" b="1" dirty="0"/>
              <a:t>APA Bi-Annual Report to Administrative Area Supervisor </a:t>
            </a:r>
            <a:endParaRPr lang="en-US" sz="5600" dirty="0"/>
          </a:p>
          <a:p>
            <a:pPr marL="0" indent="0">
              <a:buNone/>
            </a:pPr>
            <a:r>
              <a:rPr lang="en-US" sz="5600" b="1" dirty="0"/>
              <a:t>Administrator: </a:t>
            </a:r>
            <a:endParaRPr lang="en-US" sz="5600" dirty="0"/>
          </a:p>
          <a:p>
            <a:pPr marL="0" indent="0">
              <a:buNone/>
            </a:pPr>
            <a:r>
              <a:rPr lang="en-US" sz="5600" b="1" dirty="0"/>
              <a:t>Report Due Date: </a:t>
            </a:r>
            <a:r>
              <a:rPr lang="en-US" sz="5600" dirty="0"/>
              <a:t>	</a:t>
            </a:r>
            <a:r>
              <a:rPr lang="en-US" sz="5600" dirty="0" smtClean="0"/>
              <a:t>	November </a:t>
            </a:r>
            <a:r>
              <a:rPr lang="en-US" sz="5600" dirty="0"/>
              <a:t>1 </a:t>
            </a:r>
            <a:r>
              <a:rPr lang="en-US" sz="5600" dirty="0" smtClean="0"/>
              <a:t>		April </a:t>
            </a:r>
            <a:r>
              <a:rPr lang="en-US" sz="5600" dirty="0"/>
              <a:t>1 </a:t>
            </a:r>
          </a:p>
          <a:p>
            <a:pPr marL="0" indent="0">
              <a:buNone/>
            </a:pPr>
            <a:r>
              <a:rPr lang="en-US" sz="5600" b="1" dirty="0"/>
              <a:t>Title: </a:t>
            </a:r>
            <a:r>
              <a:rPr lang="en-US" sz="5600" dirty="0"/>
              <a:t>	</a:t>
            </a:r>
            <a:r>
              <a:rPr lang="en-US" sz="5600" dirty="0" smtClean="0"/>
              <a:t>						</a:t>
            </a:r>
            <a:r>
              <a:rPr lang="en-US" sz="5600" b="1" dirty="0" smtClean="0"/>
              <a:t>Department</a:t>
            </a:r>
            <a:r>
              <a:rPr lang="en-US" sz="5600" b="1" dirty="0"/>
              <a:t>: </a:t>
            </a:r>
            <a:endParaRPr lang="en-US" sz="5600" dirty="0"/>
          </a:p>
          <a:p>
            <a:pPr marL="0" indent="0">
              <a:buNone/>
            </a:pPr>
            <a:r>
              <a:rPr lang="en-US" sz="5600" b="1" dirty="0"/>
              <a:t>Administrative </a:t>
            </a:r>
            <a:r>
              <a:rPr lang="en-US" sz="5600" dirty="0"/>
              <a:t>	</a:t>
            </a:r>
            <a:r>
              <a:rPr lang="en-US" sz="5600" dirty="0" smtClean="0"/>
              <a:t>				</a:t>
            </a:r>
            <a:r>
              <a:rPr lang="en-US" sz="5600" b="1" dirty="0" smtClean="0"/>
              <a:t>Area </a:t>
            </a:r>
            <a:r>
              <a:rPr lang="en-US" sz="5600" b="1" dirty="0"/>
              <a:t>Supervisor: </a:t>
            </a:r>
            <a:endParaRPr lang="en-US" sz="5600" dirty="0"/>
          </a:p>
          <a:p>
            <a:pPr marL="0" indent="0">
              <a:buNone/>
            </a:pPr>
            <a:r>
              <a:rPr lang="en-US" sz="5600" dirty="0" smtClean="0"/>
              <a:t>This </a:t>
            </a:r>
            <a:r>
              <a:rPr lang="en-US" sz="5600" dirty="0"/>
              <a:t>report is intended to provide an overview of the work performed during the time period identified above. Work should be consistent with the core job responsibilities of the administrator and aligned with the strategic goals of the administrator’s department and division, as well as the institution. The report should note accomplishments, successes, and/or challenges; provide status updates on current projects, review completed projects, or identify upcoming projects; and report on professional development attended. This report also provides the opportunity to recommend process improvements, efficiencies, or other suggestions to improve student experiences and to achieve strategic goals. Managers and administrators are encouraged to meet and communicate regularly regarding the items noted below. </a:t>
            </a:r>
          </a:p>
          <a:p>
            <a:pPr marL="0" indent="0">
              <a:buNone/>
            </a:pPr>
            <a:r>
              <a:rPr lang="en-US" sz="5600" b="1" i="1" dirty="0"/>
              <a:t>Accomplishments/successes during this reporting period: </a:t>
            </a:r>
            <a:endParaRPr lang="en-US" sz="5600" dirty="0"/>
          </a:p>
          <a:p>
            <a:pPr marL="0" indent="0">
              <a:buNone/>
            </a:pPr>
            <a:r>
              <a:rPr lang="en-US" sz="5600" b="1" i="1" dirty="0"/>
              <a:t>Challenges during this reporting period: </a:t>
            </a:r>
            <a:endParaRPr lang="en-US" sz="5600" dirty="0"/>
          </a:p>
          <a:p>
            <a:pPr marL="0" indent="0">
              <a:buNone/>
            </a:pPr>
            <a:r>
              <a:rPr lang="en-US" sz="5600" b="1" i="1" dirty="0"/>
              <a:t>Project update, planning, or review during this reporting period: </a:t>
            </a:r>
            <a:endParaRPr lang="is-IS" sz="5600" dirty="0"/>
          </a:p>
          <a:p>
            <a:pPr marL="0" indent="0">
              <a:buNone/>
            </a:pPr>
            <a:r>
              <a:rPr lang="en-US" sz="5600" b="1" i="1" dirty="0"/>
              <a:t>Professional development activities – seminars, lunch &amp; learns, lectures, etc. – attended during this reporting period (optional): </a:t>
            </a:r>
            <a:endParaRPr lang="en-US" sz="5600" dirty="0"/>
          </a:p>
          <a:p>
            <a:pPr marL="0" indent="0">
              <a:buNone/>
            </a:pPr>
            <a:r>
              <a:rPr lang="en-US" sz="5600" b="1" i="1" dirty="0"/>
              <a:t>Process improvements, efficiencies, or suggestions: </a:t>
            </a:r>
            <a:endParaRPr lang="en-US" sz="5600" dirty="0"/>
          </a:p>
          <a:p>
            <a:pPr marL="0" indent="0">
              <a:buNone/>
            </a:pPr>
            <a:r>
              <a:rPr lang="en-US" sz="5600" b="1" i="1" dirty="0"/>
              <a:t>Meeting Notes (if applicable): </a:t>
            </a:r>
            <a:endParaRPr lang="en-US" sz="5600" dirty="0"/>
          </a:p>
        </p:txBody>
      </p:sp>
    </p:spTree>
    <p:extLst>
      <p:ext uri="{BB962C8B-B14F-4D97-AF65-F5344CB8AC3E}">
        <p14:creationId xmlns:p14="http://schemas.microsoft.com/office/powerpoint/2010/main" val="6526197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904653"/>
          </a:xfrm>
        </p:spPr>
        <p:txBody>
          <a:bodyPr/>
          <a:lstStyle/>
          <a:p>
            <a:r>
              <a:rPr lang="en-US" dirty="0"/>
              <a:t>Changes </a:t>
            </a:r>
            <a:r>
              <a:rPr lang="mr-IN" dirty="0"/>
              <a:t>–</a:t>
            </a:r>
            <a:r>
              <a:rPr lang="en-US" dirty="0"/>
              <a:t> Article IV </a:t>
            </a:r>
            <a:r>
              <a:rPr lang="mr-IN" dirty="0"/>
              <a:t>…</a:t>
            </a:r>
            <a:r>
              <a:rPr lang="en-US" dirty="0"/>
              <a:t> </a:t>
            </a:r>
            <a:r>
              <a:rPr lang="en-US" b="1" dirty="0"/>
              <a:t>Evaluations</a:t>
            </a:r>
            <a:endParaRPr lang="en-US" dirty="0"/>
          </a:p>
        </p:txBody>
      </p:sp>
      <p:sp>
        <p:nvSpPr>
          <p:cNvPr id="3" name="Content Placeholder 2"/>
          <p:cNvSpPr>
            <a:spLocks noGrp="1"/>
          </p:cNvSpPr>
          <p:nvPr>
            <p:ph idx="1"/>
          </p:nvPr>
        </p:nvSpPr>
        <p:spPr>
          <a:xfrm>
            <a:off x="2589212" y="1428750"/>
            <a:ext cx="8915400" cy="4482472"/>
          </a:xfrm>
        </p:spPr>
        <p:txBody>
          <a:bodyPr>
            <a:noAutofit/>
          </a:bodyPr>
          <a:lstStyle/>
          <a:p>
            <a:pPr marL="0" indent="0">
              <a:buNone/>
            </a:pPr>
            <a:r>
              <a:rPr lang="en-US" sz="1400" b="1" dirty="0" smtClean="0"/>
              <a:t>Appendix </a:t>
            </a:r>
            <a:r>
              <a:rPr lang="en-US" sz="1400" b="1" dirty="0"/>
              <a:t>D </a:t>
            </a:r>
            <a:r>
              <a:rPr lang="en-US" sz="1400" dirty="0"/>
              <a:t> </a:t>
            </a:r>
            <a:r>
              <a:rPr lang="en-US" sz="1400" dirty="0" smtClean="0"/>
              <a:t>(APA </a:t>
            </a:r>
            <a:r>
              <a:rPr lang="en-US" sz="1400" dirty="0"/>
              <a:t>Annual Performance Narrative </a:t>
            </a:r>
            <a:r>
              <a:rPr lang="en-US" sz="1400" dirty="0" smtClean="0"/>
              <a:t>Form) </a:t>
            </a:r>
            <a:endParaRPr lang="en-US" sz="1400" dirty="0"/>
          </a:p>
          <a:p>
            <a:pPr marL="0" indent="0">
              <a:buNone/>
            </a:pPr>
            <a:r>
              <a:rPr lang="en-US" sz="1400" b="1" dirty="0"/>
              <a:t>Administrator: </a:t>
            </a:r>
            <a:endParaRPr lang="en-US" sz="1400" dirty="0"/>
          </a:p>
          <a:p>
            <a:pPr marL="0" indent="0">
              <a:buNone/>
            </a:pPr>
            <a:r>
              <a:rPr lang="en-US" sz="1400" b="1" dirty="0"/>
              <a:t>Bi-Annual Reports Received from Administrator: </a:t>
            </a:r>
            <a:r>
              <a:rPr lang="en-US" sz="1400" dirty="0"/>
              <a:t>	</a:t>
            </a:r>
            <a:r>
              <a:rPr lang="en-US" sz="1400" dirty="0" smtClean="0"/>
              <a:t>	</a:t>
            </a:r>
            <a:r>
              <a:rPr lang="en-US" sz="1400" i="1" dirty="0" smtClean="0"/>
              <a:t>November</a:t>
            </a:r>
            <a:r>
              <a:rPr lang="en-US" sz="1400" i="1" dirty="0"/>
              <a:t>: </a:t>
            </a:r>
            <a:r>
              <a:rPr lang="en-US" sz="1400" dirty="0"/>
              <a:t>	</a:t>
            </a:r>
            <a:r>
              <a:rPr lang="en-US" sz="1400" i="1" dirty="0" smtClean="0"/>
              <a:t>April</a:t>
            </a:r>
            <a:r>
              <a:rPr lang="en-US" sz="1400" i="1" dirty="0"/>
              <a:t>: </a:t>
            </a:r>
            <a:r>
              <a:rPr lang="en-US" sz="1400" i="1" dirty="0" smtClean="0"/>
              <a:t> </a:t>
            </a:r>
            <a:endParaRPr lang="en-US" sz="1400" dirty="0"/>
          </a:p>
          <a:p>
            <a:pPr marL="0" indent="0">
              <a:buNone/>
            </a:pPr>
            <a:r>
              <a:rPr lang="en-US" sz="1400" b="1" dirty="0"/>
              <a:t>Title: </a:t>
            </a:r>
            <a:r>
              <a:rPr lang="en-US" sz="1400" dirty="0"/>
              <a:t>	</a:t>
            </a:r>
            <a:r>
              <a:rPr lang="en-US" sz="1400" dirty="0" smtClean="0"/>
              <a:t>		</a:t>
            </a:r>
            <a:r>
              <a:rPr lang="en-US" sz="1400" b="1" dirty="0" smtClean="0"/>
              <a:t>Department</a:t>
            </a:r>
            <a:r>
              <a:rPr lang="en-US" sz="1400" b="1" dirty="0"/>
              <a:t>: </a:t>
            </a:r>
            <a:r>
              <a:rPr lang="en-US" sz="1400" dirty="0"/>
              <a:t>	</a:t>
            </a:r>
            <a:r>
              <a:rPr lang="en-US" sz="1400" dirty="0" smtClean="0"/>
              <a:t>		</a:t>
            </a:r>
            <a:r>
              <a:rPr lang="en-US" sz="1400" b="1" dirty="0" smtClean="0"/>
              <a:t>Administrative </a:t>
            </a:r>
            <a:r>
              <a:rPr lang="en-US" sz="1400" dirty="0"/>
              <a:t>	</a:t>
            </a:r>
            <a:r>
              <a:rPr lang="en-US" sz="1400" dirty="0" smtClean="0"/>
              <a:t>		</a:t>
            </a:r>
            <a:r>
              <a:rPr lang="en-US" sz="1400" b="1" dirty="0" smtClean="0"/>
              <a:t>Area </a:t>
            </a:r>
            <a:r>
              <a:rPr lang="en-US" sz="1400" b="1" dirty="0"/>
              <a:t>Supervisor: </a:t>
            </a:r>
            <a:endParaRPr lang="en-US" sz="1400" dirty="0"/>
          </a:p>
          <a:p>
            <a:pPr marL="0" indent="0">
              <a:buNone/>
            </a:pPr>
            <a:r>
              <a:rPr lang="en-US" sz="1400" b="1" dirty="0"/>
              <a:t>Evaluation Date: </a:t>
            </a:r>
            <a:endParaRPr lang="en-US" sz="1400" dirty="0"/>
          </a:p>
          <a:p>
            <a:pPr marL="0" indent="0">
              <a:buNone/>
            </a:pPr>
            <a:r>
              <a:rPr lang="en-US" sz="1400" b="1" dirty="0"/>
              <a:t>Job Description </a:t>
            </a:r>
            <a:endParaRPr lang="en-US" sz="1400" dirty="0"/>
          </a:p>
          <a:p>
            <a:pPr marL="0" indent="0">
              <a:buNone/>
            </a:pPr>
            <a:r>
              <a:rPr lang="en-US" sz="1400" b="1" dirty="0"/>
              <a:t>Review: </a:t>
            </a:r>
            <a:endParaRPr lang="en-US" sz="1400" dirty="0"/>
          </a:p>
          <a:p>
            <a:pPr marL="0" indent="0">
              <a:buNone/>
            </a:pPr>
            <a:r>
              <a:rPr lang="en-US" sz="1400" dirty="0" smtClean="0"/>
              <a:t>Yes/No  </a:t>
            </a:r>
            <a:r>
              <a:rPr lang="en-US" sz="1400" i="1" dirty="0"/>
              <a:t>If applicable, please submit the updated job description electronically to the Human Resources Office. </a:t>
            </a:r>
            <a:endParaRPr lang="en-US" sz="1400" dirty="0"/>
          </a:p>
          <a:p>
            <a:pPr marL="0" indent="0">
              <a:buNone/>
            </a:pPr>
            <a:r>
              <a:rPr lang="en-US" sz="1400" dirty="0"/>
              <a:t>It is extremely valuable for managers to evaluate the performance of an administrator. The evaluation of performance enhances the effectiveness of an administrator in making a contribution toward advancing the mission of the department, division, and the institution. Providing regular feedback to an administrator will assist the administrator in performing their core job responsibilities and achieving expectations and goals, as well as help propel the administrator forward in their career. </a:t>
            </a:r>
          </a:p>
          <a:p>
            <a:pPr marL="0" indent="0">
              <a:buNone/>
            </a:pPr>
            <a:r>
              <a:rPr lang="en-US" sz="1400" dirty="0"/>
              <a:t>	</a:t>
            </a:r>
          </a:p>
          <a:p>
            <a:pPr marL="0" indent="0">
              <a:buNone/>
            </a:pPr>
            <a:endParaRPr lang="en-US" sz="1400" dirty="0"/>
          </a:p>
        </p:txBody>
      </p:sp>
    </p:spTree>
    <p:extLst>
      <p:ext uri="{BB962C8B-B14F-4D97-AF65-F5344CB8AC3E}">
        <p14:creationId xmlns:p14="http://schemas.microsoft.com/office/powerpoint/2010/main" val="2343799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657225"/>
            <a:ext cx="8915400" cy="5815013"/>
          </a:xfrm>
        </p:spPr>
        <p:txBody>
          <a:bodyPr>
            <a:noAutofit/>
          </a:bodyPr>
          <a:lstStyle/>
          <a:p>
            <a:pPr marL="0" indent="0">
              <a:buNone/>
            </a:pPr>
            <a:r>
              <a:rPr lang="en-US" sz="1400" dirty="0"/>
              <a:t>The performance narrative is a tool to review job expectations and strategic goals, assess strengths and weaknesses, identify professional development opportunities, and offer performance feedback to the administrator. The performance narrative should also note overall, whether the administrator has been successful in the performance of their core job responsibilities or if improvement is needed. </a:t>
            </a:r>
          </a:p>
          <a:p>
            <a:pPr marL="0" indent="0">
              <a:buNone/>
            </a:pPr>
            <a:r>
              <a:rPr lang="en-US" sz="1400" dirty="0"/>
              <a:t>The performance narrative should include the following elements when assessing performance: </a:t>
            </a:r>
            <a:r>
              <a:rPr lang="en-US" sz="1400" dirty="0" smtClean="0"/>
              <a:t/>
            </a:r>
            <a:br>
              <a:rPr lang="en-US" sz="1400" dirty="0" smtClean="0"/>
            </a:br>
            <a:r>
              <a:rPr lang="en-US" sz="1400" dirty="0"/>
              <a:t>	</a:t>
            </a:r>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r>
              <a:rPr lang="en-US" sz="1400" dirty="0" smtClean="0"/>
              <a:t>Job-specific competencies, identified by the manager or supervisor, and the administrator’s job knowledge should also be included in the performance narrative.  </a:t>
            </a:r>
          </a:p>
          <a:p>
            <a:pPr marL="0" indent="0">
              <a:buNone/>
            </a:pPr>
            <a:r>
              <a:rPr lang="en-US" sz="1400" dirty="0" smtClean="0"/>
              <a:t>It is recommended that the performance narrative be provided to the administrator at least one week in advance of the scheduled meeting to discuss the administrator’s performance.  Providing the performance narrative in advance will allow the administrator time to reflect upon the narrative and foster their own thoughts to contribute to the performance discussion in a meaningful way.</a:t>
            </a:r>
          </a:p>
          <a:p>
            <a:pPr marL="0" indent="0">
              <a:buNone/>
            </a:pPr>
            <a:r>
              <a:rPr lang="en-US" sz="1400" b="1" dirty="0" smtClean="0"/>
              <a:t>Performance Narrative: </a:t>
            </a:r>
            <a:r>
              <a:rPr lang="en-US" sz="1400" dirty="0" smtClean="0"/>
              <a:t>(Attach document)</a:t>
            </a:r>
          </a:p>
        </p:txBody>
      </p:sp>
      <p:pic>
        <p:nvPicPr>
          <p:cNvPr id="4" name="Picture 3"/>
          <p:cNvPicPr>
            <a:picLocks noChangeAspect="1"/>
          </p:cNvPicPr>
          <p:nvPr/>
        </p:nvPicPr>
        <p:blipFill>
          <a:blip r:embed="rId2"/>
          <a:stretch>
            <a:fillRect/>
          </a:stretch>
        </p:blipFill>
        <p:spPr>
          <a:xfrm>
            <a:off x="1806575" y="2005012"/>
            <a:ext cx="10236200" cy="2476500"/>
          </a:xfrm>
          <a:prstGeom prst="rect">
            <a:avLst/>
          </a:prstGeom>
        </p:spPr>
      </p:pic>
    </p:spTree>
    <p:extLst>
      <p:ext uri="{BB962C8B-B14F-4D97-AF65-F5344CB8AC3E}">
        <p14:creationId xmlns:p14="http://schemas.microsoft.com/office/powerpoint/2010/main" val="9083799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858781" y="239843"/>
            <a:ext cx="7554572" cy="6209876"/>
          </a:xfrm>
          <a:prstGeom prst="rect">
            <a:avLst/>
          </a:prstGeom>
        </p:spPr>
      </p:pic>
      <p:sp>
        <p:nvSpPr>
          <p:cNvPr id="6" name="TextBox 5"/>
          <p:cNvSpPr txBox="1"/>
          <p:nvPr/>
        </p:nvSpPr>
        <p:spPr>
          <a:xfrm>
            <a:off x="9743607" y="3852473"/>
            <a:ext cx="2023672" cy="2308324"/>
          </a:xfrm>
          <a:prstGeom prst="rect">
            <a:avLst/>
          </a:prstGeom>
          <a:noFill/>
        </p:spPr>
        <p:txBody>
          <a:bodyPr wrap="square" rtlCol="0">
            <a:spAutoFit/>
          </a:bodyPr>
          <a:lstStyle/>
          <a:p>
            <a:r>
              <a:rPr lang="en-US" dirty="0" smtClean="0"/>
              <a:t>Additionally, Electronic signatures will be a permissible means of executing </a:t>
            </a:r>
            <a:r>
              <a:rPr lang="en-US" smtClean="0"/>
              <a:t>all evaluation materials.</a:t>
            </a:r>
            <a:endParaRPr lang="en-US"/>
          </a:p>
        </p:txBody>
      </p:sp>
    </p:spTree>
    <p:extLst>
      <p:ext uri="{BB962C8B-B14F-4D97-AF65-F5344CB8AC3E}">
        <p14:creationId xmlns:p14="http://schemas.microsoft.com/office/powerpoint/2010/main" val="15070246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Changes </a:t>
            </a:r>
            <a:r>
              <a:rPr lang="mr-IN" dirty="0"/>
              <a:t>–</a:t>
            </a:r>
            <a:r>
              <a:rPr lang="en-US" dirty="0"/>
              <a:t> Article </a:t>
            </a:r>
            <a:r>
              <a:rPr lang="en-US" dirty="0" smtClean="0"/>
              <a:t>VI </a:t>
            </a:r>
            <a:r>
              <a:rPr lang="mr-IN" dirty="0"/>
              <a:t>…</a:t>
            </a:r>
            <a:r>
              <a:rPr lang="en-US" dirty="0"/>
              <a:t> </a:t>
            </a:r>
            <a:r>
              <a:rPr lang="en-US" dirty="0" smtClean="0"/>
              <a:t/>
            </a:r>
            <a:br>
              <a:rPr lang="en-US" dirty="0" smtClean="0"/>
            </a:br>
            <a:r>
              <a:rPr lang="en-US" b="1" dirty="0" smtClean="0"/>
              <a:t>Salary Adjustments  								</a:t>
            </a:r>
            <a:r>
              <a:rPr lang="en-US" sz="1600" dirty="0" err="1" smtClean="0"/>
              <a:t>pg</a:t>
            </a:r>
            <a:r>
              <a:rPr lang="en-US" sz="1600" dirty="0" smtClean="0"/>
              <a:t> 39</a:t>
            </a:r>
            <a:endParaRPr lang="en-US" sz="1600" dirty="0"/>
          </a:p>
        </p:txBody>
      </p:sp>
      <p:sp>
        <p:nvSpPr>
          <p:cNvPr id="3" name="Content Placeholder 2"/>
          <p:cNvSpPr>
            <a:spLocks noGrp="1"/>
          </p:cNvSpPr>
          <p:nvPr>
            <p:ph idx="1"/>
          </p:nvPr>
        </p:nvSpPr>
        <p:spPr/>
        <p:txBody>
          <a:bodyPr/>
          <a:lstStyle/>
          <a:p>
            <a:r>
              <a:rPr lang="en-US" dirty="0"/>
              <a:t>Add the following sentence to Article VI B (2): </a:t>
            </a:r>
            <a:endParaRPr lang="en-US" dirty="0" smtClean="0"/>
          </a:p>
          <a:p>
            <a:r>
              <a:rPr lang="en-US" dirty="0" smtClean="0"/>
              <a:t>Such </a:t>
            </a:r>
            <a:r>
              <a:rPr lang="en-US" dirty="0"/>
              <a:t>requests for salary adjustments shall be made at the beginning of the fiscal year budget cycle for the administrator’s institution.</a:t>
            </a:r>
          </a:p>
          <a:p>
            <a:endParaRPr lang="en-US" dirty="0"/>
          </a:p>
        </p:txBody>
      </p:sp>
    </p:spTree>
    <p:extLst>
      <p:ext uri="{BB962C8B-B14F-4D97-AF65-F5344CB8AC3E}">
        <p14:creationId xmlns:p14="http://schemas.microsoft.com/office/powerpoint/2010/main" val="3936820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Changes </a:t>
            </a:r>
            <a:r>
              <a:rPr lang="mr-IN" dirty="0"/>
              <a:t>–</a:t>
            </a:r>
            <a:r>
              <a:rPr lang="en-US" dirty="0"/>
              <a:t> Article </a:t>
            </a:r>
            <a:r>
              <a:rPr lang="en-US" dirty="0" smtClean="0"/>
              <a:t>VII </a:t>
            </a:r>
            <a:r>
              <a:rPr lang="mr-IN" dirty="0"/>
              <a:t>…</a:t>
            </a:r>
            <a:r>
              <a:rPr lang="en-US" dirty="0"/>
              <a:t> </a:t>
            </a:r>
            <a:r>
              <a:rPr lang="en-US" dirty="0" smtClean="0"/>
              <a:t/>
            </a:r>
            <a:br>
              <a:rPr lang="en-US" dirty="0" smtClean="0"/>
            </a:br>
            <a:r>
              <a:rPr lang="en-US" b="1" dirty="0" smtClean="0"/>
              <a:t>Bereavement Leave 									</a:t>
            </a:r>
            <a:r>
              <a:rPr lang="en-US" sz="1800" dirty="0" smtClean="0"/>
              <a:t>pg46</a:t>
            </a:r>
            <a:endParaRPr lang="en-US" sz="1800" dirty="0"/>
          </a:p>
        </p:txBody>
      </p:sp>
      <p:sp>
        <p:nvSpPr>
          <p:cNvPr id="3" name="Content Placeholder 2"/>
          <p:cNvSpPr>
            <a:spLocks noGrp="1"/>
          </p:cNvSpPr>
          <p:nvPr>
            <p:ph idx="1"/>
          </p:nvPr>
        </p:nvSpPr>
        <p:spPr/>
        <p:txBody>
          <a:bodyPr/>
          <a:lstStyle/>
          <a:p>
            <a:r>
              <a:rPr lang="en-US" dirty="0"/>
              <a:t>Leave of absence with pay shall be granted by management to an administrator who suffers the loss by death of a spouse, domestic partner, child or step child for a period not exceeding seven (7) days, and of a parent, step-parent, sibling or step-sibling, </a:t>
            </a:r>
            <a:r>
              <a:rPr lang="en-US" dirty="0">
                <a:solidFill>
                  <a:srgbClr val="FF0000"/>
                </a:solidFill>
              </a:rPr>
              <a:t>aunt, uncle</a:t>
            </a:r>
            <a:r>
              <a:rPr lang="en-US" dirty="0"/>
              <a:t>, grandparent, grandchild, or parent of a spouse or person living in the immediate household of either the administrator or of his domestic partner or spouse, for a period not exceeding four (4) days</a:t>
            </a:r>
            <a:r>
              <a:rPr lang="en-US" dirty="0" smtClean="0"/>
              <a:t>.</a:t>
            </a:r>
            <a:endParaRPr lang="en-US" dirty="0"/>
          </a:p>
        </p:txBody>
      </p:sp>
    </p:spTree>
    <p:extLst>
      <p:ext uri="{BB962C8B-B14F-4D97-AF65-F5344CB8AC3E}">
        <p14:creationId xmlns:p14="http://schemas.microsoft.com/office/powerpoint/2010/main" val="7269531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Changes </a:t>
            </a:r>
            <a:r>
              <a:rPr lang="mr-IN" dirty="0"/>
              <a:t>–</a:t>
            </a:r>
            <a:r>
              <a:rPr lang="en-US" dirty="0"/>
              <a:t> Article VII </a:t>
            </a:r>
            <a:r>
              <a:rPr lang="mr-IN" dirty="0"/>
              <a:t>…</a:t>
            </a:r>
            <a:r>
              <a:rPr lang="en-US" dirty="0"/>
              <a:t> </a:t>
            </a:r>
            <a:br>
              <a:rPr lang="en-US" dirty="0"/>
            </a:br>
            <a:r>
              <a:rPr lang="en-US" b="1" dirty="0" smtClean="0"/>
              <a:t>Sick Leave Bank</a:t>
            </a:r>
            <a:r>
              <a:rPr lang="en-US" b="1" dirty="0"/>
              <a:t>									</a:t>
            </a:r>
            <a:r>
              <a:rPr lang="en-US" sz="1800" dirty="0" smtClean="0"/>
              <a:t>pg49</a:t>
            </a:r>
            <a:endParaRPr lang="en-US" dirty="0"/>
          </a:p>
        </p:txBody>
      </p:sp>
      <p:sp>
        <p:nvSpPr>
          <p:cNvPr id="3" name="Content Placeholder 2"/>
          <p:cNvSpPr>
            <a:spLocks noGrp="1"/>
          </p:cNvSpPr>
          <p:nvPr>
            <p:ph idx="1"/>
          </p:nvPr>
        </p:nvSpPr>
        <p:spPr/>
        <p:txBody>
          <a:bodyPr>
            <a:noAutofit/>
          </a:bodyPr>
          <a:lstStyle/>
          <a:p>
            <a:r>
              <a:rPr lang="en-US" sz="1400" b="1" u="sng" dirty="0"/>
              <a:t>Access to Sick Leave Bank during FMLA Qualifying Leave for the Birth or Adoption of a Child  </a:t>
            </a:r>
            <a:endParaRPr lang="en-US" sz="1400" b="1" dirty="0"/>
          </a:p>
          <a:p>
            <a:r>
              <a:rPr lang="en-US" sz="1400" dirty="0"/>
              <a:t>The BHE proposes to permit APA unit members who otherwise qualify for FMLA leave due to childbirth or adoption to draw upon the Sick Leave Bank upon the conditions in the labor agreement and those described below.  These conditions will be incorporated into a new subsection in Art. VII. Other changes in the Article may be necessary for consistency with this new benefit:</a:t>
            </a:r>
          </a:p>
          <a:p>
            <a:pPr lvl="0"/>
            <a:r>
              <a:rPr lang="en-US" sz="1400" dirty="0"/>
              <a:t>The unit member must be eligible for the sick leave bank and must satisfy eligibility requirements for receiving FMLA leave for childbirth or adoption</a:t>
            </a:r>
            <a:r>
              <a:rPr lang="en-US" sz="1400" dirty="0" smtClean="0"/>
              <a:t>.</a:t>
            </a:r>
            <a:endParaRPr lang="en-US" sz="1400" dirty="0"/>
          </a:p>
          <a:p>
            <a:pPr lvl="0"/>
            <a:r>
              <a:rPr lang="en-US" sz="1400" dirty="0"/>
              <a:t>The unit member must first exhaust the all forms of paid leave allowed under the contract</a:t>
            </a:r>
            <a:r>
              <a:rPr lang="en-US" sz="1400" dirty="0" smtClean="0"/>
              <a:t>.</a:t>
            </a:r>
            <a:endParaRPr lang="en-US" sz="1400" dirty="0"/>
          </a:p>
          <a:p>
            <a:pPr lvl="0"/>
            <a:r>
              <a:rPr lang="en-US" sz="1400" dirty="0"/>
              <a:t>If both parents are employees of the BHE they may not draw upon the sick leave bank in an amount greater than the amount available to one of them.  </a:t>
            </a:r>
          </a:p>
          <a:p>
            <a:pPr lvl="0"/>
            <a:r>
              <a:rPr lang="en-US" sz="1400" dirty="0"/>
              <a:t>Unit members absent due to FMLA leave may not render other services for the BHE or any division of any state university while on leave</a:t>
            </a:r>
            <a:r>
              <a:rPr lang="en-US" sz="1400" dirty="0" smtClean="0"/>
              <a:t>.</a:t>
            </a:r>
            <a:endParaRPr lang="en-US" sz="1400" dirty="0"/>
          </a:p>
        </p:txBody>
      </p:sp>
    </p:spTree>
    <p:extLst>
      <p:ext uri="{BB962C8B-B14F-4D97-AF65-F5344CB8AC3E}">
        <p14:creationId xmlns:p14="http://schemas.microsoft.com/office/powerpoint/2010/main" val="9032084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Sick Leave Bank</a:t>
            </a:r>
            <a:r>
              <a:rPr lang="en-US" dirty="0" smtClean="0"/>
              <a:t>, cont.</a:t>
            </a:r>
            <a:endParaRPr lang="en-US" dirty="0"/>
          </a:p>
        </p:txBody>
      </p:sp>
      <p:sp>
        <p:nvSpPr>
          <p:cNvPr id="3" name="Content Placeholder 2"/>
          <p:cNvSpPr>
            <a:spLocks noGrp="1"/>
          </p:cNvSpPr>
          <p:nvPr>
            <p:ph idx="1"/>
          </p:nvPr>
        </p:nvSpPr>
        <p:spPr/>
        <p:txBody>
          <a:bodyPr>
            <a:normAutofit fontScale="92500"/>
          </a:bodyPr>
          <a:lstStyle/>
          <a:p>
            <a:pPr lvl="0"/>
            <a:r>
              <a:rPr lang="en-US" dirty="0"/>
              <a:t>Prior to the leave, unit members and the University will sign an agreement that describes these contractual provisions, the terms of the specific absence, what forms of paid leave will be used for the absence and the anticipated date of return to work of the unit member.</a:t>
            </a:r>
          </a:p>
          <a:p>
            <a:pPr lvl="0"/>
            <a:r>
              <a:rPr lang="en-US" dirty="0"/>
              <a:t>Leave pursuant to these provisions may not be taken on an intermittent basis.</a:t>
            </a:r>
          </a:p>
          <a:p>
            <a:pPr lvl="0"/>
            <a:r>
              <a:rPr lang="en-US" dirty="0"/>
              <a:t>If the unit member is on FMLA leave before and after a break (such as a period when the university is closed for any reason or utilizing a skeleton crew) the Bank or the member’s leave entitlement will be charged for the period of the </a:t>
            </a:r>
            <a:r>
              <a:rPr lang="en-US" dirty="0" smtClean="0"/>
              <a:t>break</a:t>
            </a:r>
            <a:endParaRPr lang="en-US" dirty="0"/>
          </a:p>
          <a:p>
            <a:pPr lvl="0"/>
            <a:r>
              <a:rPr lang="en-US" dirty="0"/>
              <a:t>The unit member </a:t>
            </a:r>
            <a:r>
              <a:rPr lang="en-US" dirty="0" smtClean="0"/>
              <a:t>is </a:t>
            </a:r>
            <a:r>
              <a:rPr lang="en-US" dirty="0"/>
              <a:t>not required to be off the payroll for 37.5 hours before accessing the Bank pursuant to these provisions </a:t>
            </a:r>
          </a:p>
          <a:p>
            <a:r>
              <a:rPr lang="en-US" dirty="0"/>
              <a:t>As childbirth and adoption are not illnesses or injuries, the phrase “same </a:t>
            </a:r>
            <a:r>
              <a:rPr lang="en-US" dirty="0" smtClean="0"/>
              <a:t>illness </a:t>
            </a:r>
            <a:r>
              <a:rPr lang="en-US" dirty="0"/>
              <a:t>or injury” shall not include access to the bank pursuant to these provisions. </a:t>
            </a:r>
          </a:p>
          <a:p>
            <a:endParaRPr lang="en-US" dirty="0"/>
          </a:p>
        </p:txBody>
      </p:sp>
    </p:spTree>
    <p:extLst>
      <p:ext uri="{BB962C8B-B14F-4D97-AF65-F5344CB8AC3E}">
        <p14:creationId xmlns:p14="http://schemas.microsoft.com/office/powerpoint/2010/main" val="2900260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Changes </a:t>
            </a:r>
            <a:r>
              <a:rPr lang="mr-IN" dirty="0"/>
              <a:t>–</a:t>
            </a:r>
            <a:r>
              <a:rPr lang="en-US" dirty="0"/>
              <a:t> Article VII </a:t>
            </a:r>
            <a:r>
              <a:rPr lang="mr-IN" dirty="0"/>
              <a:t>…</a:t>
            </a:r>
            <a:r>
              <a:rPr lang="en-US" dirty="0"/>
              <a:t> </a:t>
            </a:r>
            <a:br>
              <a:rPr lang="en-US" dirty="0"/>
            </a:br>
            <a:r>
              <a:rPr lang="en-US" b="1" dirty="0" smtClean="0"/>
              <a:t>Tuition Waiver</a:t>
            </a:r>
            <a:r>
              <a:rPr lang="en-US" b="1" dirty="0"/>
              <a:t>									</a:t>
            </a:r>
            <a:r>
              <a:rPr lang="en-US" b="1" dirty="0" smtClean="0"/>
              <a:t>        </a:t>
            </a:r>
            <a:r>
              <a:rPr lang="en-US" sz="1800" dirty="0" smtClean="0"/>
              <a:t>pg68</a:t>
            </a:r>
            <a:endParaRPr lang="en-US" dirty="0"/>
          </a:p>
        </p:txBody>
      </p:sp>
      <p:sp>
        <p:nvSpPr>
          <p:cNvPr id="3" name="Content Placeholder 2"/>
          <p:cNvSpPr>
            <a:spLocks noGrp="1"/>
          </p:cNvSpPr>
          <p:nvPr>
            <p:ph idx="1"/>
          </p:nvPr>
        </p:nvSpPr>
        <p:spPr/>
        <p:txBody>
          <a:bodyPr>
            <a:normAutofit lnSpcReduction="10000"/>
          </a:bodyPr>
          <a:lstStyle/>
          <a:p>
            <a:r>
              <a:rPr lang="en-US" dirty="0" smtClean="0"/>
              <a:t>Replace </a:t>
            </a:r>
            <a:r>
              <a:rPr lang="en-US" dirty="0"/>
              <a:t>third paragraph of Article VII E (1) with the following</a:t>
            </a:r>
            <a:r>
              <a:rPr lang="en-US" dirty="0" smtClean="0"/>
              <a:t>:</a:t>
            </a:r>
            <a:r>
              <a:rPr lang="en-US" dirty="0"/>
              <a:t> </a:t>
            </a:r>
          </a:p>
          <a:p>
            <a:r>
              <a:rPr lang="en-US" dirty="0" smtClean="0"/>
              <a:t>In </a:t>
            </a:r>
            <a:r>
              <a:rPr lang="en-US" dirty="0"/>
              <a:t>addition, any member of the bargaining unit who shall have been admitted as a student at any state university or community college in the Commonwealth of Massachusetts shall be entitled to matriculate as a student without the payment of any tuition. Members of the bargaining unit who shall have been admitted in a state-supported course or program at the undergraduate or graduate level in the </a:t>
            </a:r>
            <a:r>
              <a:rPr lang="en-US" b="1" dirty="0">
                <a:solidFill>
                  <a:srgbClr val="FF0000"/>
                </a:solidFill>
              </a:rPr>
              <a:t>University of Massachusetts System, excluding the program for the Doctorate of Medicine at the University of Massachusetts Medical School and all programs at the University of Massachusetts Law School, shall be entitled to student tuition credits equal to the value of any tuition waivers, grants or scholarships identified in c. 15 of the General laws</a:t>
            </a:r>
            <a:r>
              <a:rPr lang="en-US" dirty="0"/>
              <a:t> or any other General or Special law as determined by the University of Massachusetts.</a:t>
            </a:r>
          </a:p>
          <a:p>
            <a:endParaRPr lang="en-US" dirty="0"/>
          </a:p>
        </p:txBody>
      </p:sp>
    </p:spTree>
    <p:extLst>
      <p:ext uri="{BB962C8B-B14F-4D97-AF65-F5344CB8AC3E}">
        <p14:creationId xmlns:p14="http://schemas.microsoft.com/office/powerpoint/2010/main" val="19960958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Tuition Waiver - Note</a:t>
            </a:r>
            <a:endParaRPr lang="en-US" dirty="0"/>
          </a:p>
        </p:txBody>
      </p:sp>
      <p:sp>
        <p:nvSpPr>
          <p:cNvPr id="3" name="Content Placeholder 2"/>
          <p:cNvSpPr>
            <a:spLocks noGrp="1"/>
          </p:cNvSpPr>
          <p:nvPr>
            <p:ph idx="1"/>
          </p:nvPr>
        </p:nvSpPr>
        <p:spPr/>
        <p:txBody>
          <a:bodyPr/>
          <a:lstStyle/>
          <a:p>
            <a:r>
              <a:rPr lang="en-US" dirty="0" smtClean="0"/>
              <a:t>The APA and the Council of Presidents are working through the COPs Executive Assistant, Vincent </a:t>
            </a:r>
            <a:r>
              <a:rPr lang="en-US" dirty="0" err="1" smtClean="0"/>
              <a:t>Pedone</a:t>
            </a:r>
            <a:r>
              <a:rPr lang="en-US" dirty="0" smtClean="0"/>
              <a:t>, to consistently allow APA members to attend courses at their home campus </a:t>
            </a:r>
            <a:r>
              <a:rPr lang="mr-IN" dirty="0" smtClean="0"/>
              <a:t>–</a:t>
            </a:r>
            <a:r>
              <a:rPr lang="en-US" dirty="0" smtClean="0"/>
              <a:t> Tuition </a:t>
            </a:r>
            <a:r>
              <a:rPr lang="en-US" b="1" dirty="0" smtClean="0">
                <a:solidFill>
                  <a:srgbClr val="FF0000"/>
                </a:solidFill>
              </a:rPr>
              <a:t>and Fees </a:t>
            </a:r>
            <a:r>
              <a:rPr lang="en-US" dirty="0" smtClean="0"/>
              <a:t>waived.</a:t>
            </a:r>
          </a:p>
          <a:p>
            <a:r>
              <a:rPr lang="en-US" dirty="0" smtClean="0"/>
              <a:t>This was most recently discussed at the COP meeting at Westfield State on April 13</a:t>
            </a:r>
            <a:r>
              <a:rPr lang="en-US" baseline="30000" dirty="0" smtClean="0"/>
              <a:t>th</a:t>
            </a:r>
            <a:r>
              <a:rPr lang="en-US" dirty="0" smtClean="0"/>
              <a:t>.  The COP is currently reviewing the practice at all state universities and colleges in order to accommodate the APA’s request for this benefit to our members.  </a:t>
            </a:r>
            <a:endParaRPr lang="en-US" dirty="0"/>
          </a:p>
        </p:txBody>
      </p:sp>
    </p:spTree>
    <p:extLst>
      <p:ext uri="{BB962C8B-B14F-4D97-AF65-F5344CB8AC3E}">
        <p14:creationId xmlns:p14="http://schemas.microsoft.com/office/powerpoint/2010/main" val="15099969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3456" y="234365"/>
            <a:ext cx="8911687" cy="829936"/>
          </a:xfrm>
        </p:spPr>
        <p:txBody>
          <a:bodyPr>
            <a:normAutofit/>
          </a:bodyPr>
          <a:lstStyle/>
          <a:p>
            <a:r>
              <a:rPr lang="en-US" dirty="0"/>
              <a:t>Changes </a:t>
            </a:r>
            <a:r>
              <a:rPr lang="mr-IN" dirty="0"/>
              <a:t>–</a:t>
            </a:r>
            <a:r>
              <a:rPr lang="en-US" dirty="0"/>
              <a:t> Article VII </a:t>
            </a:r>
            <a:r>
              <a:rPr lang="mr-IN" dirty="0"/>
              <a:t>…</a:t>
            </a:r>
            <a:r>
              <a:rPr lang="en-US" dirty="0"/>
              <a:t> </a:t>
            </a:r>
            <a:r>
              <a:rPr lang="en-US" b="1" dirty="0" smtClean="0"/>
              <a:t>Vacations</a:t>
            </a:r>
            <a:r>
              <a:rPr lang="en-US" b="1" dirty="0"/>
              <a:t>	</a:t>
            </a:r>
            <a:r>
              <a:rPr lang="en-US" b="1" dirty="0" smtClean="0"/>
              <a:t>   </a:t>
            </a:r>
            <a:r>
              <a:rPr lang="en-US" sz="1600" dirty="0" smtClean="0"/>
              <a:t>pg63</a:t>
            </a:r>
            <a:endParaRPr lang="en-US" sz="1600" dirty="0"/>
          </a:p>
        </p:txBody>
      </p:sp>
      <p:sp>
        <p:nvSpPr>
          <p:cNvPr id="5" name="Content Placeholder 2"/>
          <p:cNvSpPr txBox="1">
            <a:spLocks/>
          </p:cNvSpPr>
          <p:nvPr/>
        </p:nvSpPr>
        <p:spPr>
          <a:xfrm>
            <a:off x="1454046" y="959369"/>
            <a:ext cx="10373194" cy="5711253"/>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1200" dirty="0" err="1" smtClean="0"/>
              <a:t>i</a:t>
            </a:r>
            <a:r>
              <a:rPr lang="en-US" sz="1200" dirty="0" smtClean="0"/>
              <a:t>.) With effect upon ratification of this Memorandum of Agreement, vacation leave shall accrue as follows:</a:t>
            </a:r>
          </a:p>
          <a:p>
            <a:r>
              <a:rPr lang="en-US" sz="1200" dirty="0" smtClean="0"/>
              <a:t>From date of employment through four </a:t>
            </a:r>
            <a:r>
              <a:rPr lang="en-US" sz="1200" b="1" dirty="0" smtClean="0"/>
              <a:t>(4) years of service</a:t>
            </a:r>
            <a:r>
              <a:rPr lang="en-US" sz="1200" dirty="0" smtClean="0"/>
              <a:t>, unit members on active payroll status shall be entitled to </a:t>
            </a:r>
            <a:r>
              <a:rPr lang="en-US" sz="1200" b="1" dirty="0" smtClean="0"/>
              <a:t>twenty (20) days of vacation leave</a:t>
            </a:r>
            <a:r>
              <a:rPr lang="en-US" sz="1200" dirty="0" smtClean="0"/>
              <a:t> each year, accrued on an hourly basis for each active, standard payroll hour.  Time off payroll shall result in the incremental loss of payroll hours of vacation leave awarded.</a:t>
            </a:r>
          </a:p>
          <a:p>
            <a:r>
              <a:rPr lang="en-US" sz="1200" dirty="0" smtClean="0"/>
              <a:t>From </a:t>
            </a:r>
            <a:r>
              <a:rPr lang="en-US" sz="1200" b="1" dirty="0" smtClean="0"/>
              <a:t>five (5) years of service through nine (9) years of service</a:t>
            </a:r>
            <a:r>
              <a:rPr lang="en-US" sz="1200" dirty="0" smtClean="0"/>
              <a:t>, unit member on active payroll status shall be entitled to </a:t>
            </a:r>
            <a:r>
              <a:rPr lang="en-US" sz="1200" b="1" dirty="0" smtClean="0"/>
              <a:t>twenty-two (22) days of vacation leave </a:t>
            </a:r>
            <a:r>
              <a:rPr lang="en-US" sz="1200" dirty="0" smtClean="0"/>
              <a:t>each year, accrued on an hourly basis for each active, standard payroll hour.  Time off payroll shall result in the incremental loss of payroll hours of vacation leave awarded.</a:t>
            </a:r>
          </a:p>
          <a:p>
            <a:r>
              <a:rPr lang="en-US" sz="1200" dirty="0" smtClean="0"/>
              <a:t>From </a:t>
            </a:r>
            <a:r>
              <a:rPr lang="en-US" sz="1200" b="1" dirty="0" smtClean="0"/>
              <a:t>ten (10) years of service through fourteen (14) years of service</a:t>
            </a:r>
            <a:r>
              <a:rPr lang="en-US" sz="1200" dirty="0" smtClean="0"/>
              <a:t>, unit member on active payroll status shall be entitled to </a:t>
            </a:r>
            <a:r>
              <a:rPr lang="en-US" sz="1200" b="1" dirty="0" smtClean="0"/>
              <a:t>twenty-three (23) days of vacation leave</a:t>
            </a:r>
            <a:r>
              <a:rPr lang="en-US" sz="1200" dirty="0" smtClean="0"/>
              <a:t> each year, accrued on an hourly basis for each active, standard payroll hour.  Time off payroll shall result in the incremental loss of payroll hours of vacation leave awarded.</a:t>
            </a:r>
          </a:p>
          <a:p>
            <a:r>
              <a:rPr lang="en-US" sz="1200" dirty="0" smtClean="0"/>
              <a:t>From </a:t>
            </a:r>
            <a:r>
              <a:rPr lang="en-US" sz="1200" b="1" dirty="0" smtClean="0"/>
              <a:t>fifteen (15) years of service through nineteen (19) years of service</a:t>
            </a:r>
            <a:r>
              <a:rPr lang="en-US" sz="1200" dirty="0" smtClean="0"/>
              <a:t>, unit member on active payroll status shall be entitled to </a:t>
            </a:r>
            <a:r>
              <a:rPr lang="en-US" sz="1200" b="1" dirty="0" smtClean="0"/>
              <a:t>twenty-four (24) days of vacation leave</a:t>
            </a:r>
            <a:r>
              <a:rPr lang="en-US" sz="1200" dirty="0" smtClean="0"/>
              <a:t> each year, accrued on an hourly basis for each active, standard payroll hour.  Time off payroll shall result in the incremental loss of payroll hour of vacation leave awarded.</a:t>
            </a:r>
          </a:p>
          <a:p>
            <a:r>
              <a:rPr lang="en-US" sz="1200" dirty="0" smtClean="0"/>
              <a:t>From </a:t>
            </a:r>
            <a:r>
              <a:rPr lang="en-US" sz="1200" b="1" dirty="0" smtClean="0"/>
              <a:t>twenty (20) years of service or more</a:t>
            </a:r>
            <a:r>
              <a:rPr lang="en-US" sz="1200" dirty="0" smtClean="0"/>
              <a:t>, unit member on active payroll status shall be entitled </a:t>
            </a:r>
            <a:r>
              <a:rPr lang="en-US" sz="1200" b="1" dirty="0" smtClean="0"/>
              <a:t>to twenty-five (25) days of vacation leave</a:t>
            </a:r>
            <a:r>
              <a:rPr lang="en-US" sz="1200" dirty="0" smtClean="0"/>
              <a:t> each year, accrued on an hourly basis for each active, standard payroll hour.  Time off payroll shall result in the incremental loss of payroll hour of vacation leave awarded.</a:t>
            </a:r>
          </a:p>
          <a:p>
            <a:r>
              <a:rPr lang="en-US" sz="1200" dirty="0" smtClean="0"/>
              <a:t>ii)  Notwithstanding the above provisions of </a:t>
            </a:r>
            <a:r>
              <a:rPr lang="en-US" sz="1200" dirty="0" err="1" smtClean="0"/>
              <a:t>i</a:t>
            </a:r>
            <a:r>
              <a:rPr lang="en-US" sz="1200" dirty="0" smtClean="0"/>
              <a:t>), above, </a:t>
            </a:r>
            <a:r>
              <a:rPr lang="en-US" sz="1200" b="1" dirty="0" smtClean="0"/>
              <a:t>the employer shall not reduce the vacation accrual rate of a unit member hired before January 1, 2017</a:t>
            </a:r>
            <a:r>
              <a:rPr lang="en-US" sz="1200" dirty="0" smtClean="0"/>
              <a:t>, as a result of the implementation of the rate schedule in </a:t>
            </a:r>
            <a:r>
              <a:rPr lang="en-US" sz="1200" dirty="0" err="1" smtClean="0"/>
              <a:t>i</a:t>
            </a:r>
            <a:r>
              <a:rPr lang="en-US" sz="1200" dirty="0" smtClean="0"/>
              <a:t>). However, all future increases in vacation accrual rates for all unit members as they perform additional years of service will be granted only in accordance with the schedule in </a:t>
            </a:r>
            <a:r>
              <a:rPr lang="en-US" sz="1200" dirty="0" err="1" smtClean="0"/>
              <a:t>i</a:t>
            </a:r>
            <a:r>
              <a:rPr lang="en-US" sz="1200" dirty="0" smtClean="0"/>
              <a:t>).</a:t>
            </a:r>
          </a:p>
          <a:p>
            <a:r>
              <a:rPr lang="en-US" sz="1200" dirty="0" smtClean="0"/>
              <a:t>iii) Notwithstanding anything above in </a:t>
            </a:r>
            <a:r>
              <a:rPr lang="en-US" sz="1200" dirty="0" err="1" smtClean="0"/>
              <a:t>i</a:t>
            </a:r>
            <a:r>
              <a:rPr lang="en-US" sz="1200" dirty="0" smtClean="0"/>
              <a:t>) or ii), </a:t>
            </a:r>
            <a:r>
              <a:rPr lang="en-US" sz="1200" b="1" dirty="0" smtClean="0"/>
              <a:t>all unit members who have served twenty five (25) years by June 30, 2020, shall be entitled to vacation leave at the rate of thirty (30) days of vacation leave</a:t>
            </a:r>
            <a:r>
              <a:rPr lang="en-US" sz="1200" dirty="0" smtClean="0"/>
              <a:t> each year, accrued on an hourly basis for each active, standard payroll hour with effect on their anniversary date, providing the unit member is on active payroll service.</a:t>
            </a:r>
          </a:p>
          <a:p>
            <a:r>
              <a:rPr lang="en-US" sz="1200" dirty="0" smtClean="0"/>
              <a:t>iv) In accordance with the foregoing provisions, any unit member employed on a part-time basis shall be granted that proportion of the vacation leave allowance which his/her service bears to full-time service.</a:t>
            </a:r>
            <a:endParaRPr lang="en-US" sz="1200" dirty="0"/>
          </a:p>
        </p:txBody>
      </p:sp>
    </p:spTree>
    <p:extLst>
      <p:ext uri="{BB962C8B-B14F-4D97-AF65-F5344CB8AC3E}">
        <p14:creationId xmlns:p14="http://schemas.microsoft.com/office/powerpoint/2010/main" val="6123413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Notes on Vacation/Sick Leave:</a:t>
            </a:r>
            <a:endParaRPr lang="en-US" dirty="0"/>
          </a:p>
        </p:txBody>
      </p:sp>
      <p:sp>
        <p:nvSpPr>
          <p:cNvPr id="3" name="Content Placeholder 2"/>
          <p:cNvSpPr>
            <a:spLocks noGrp="1"/>
          </p:cNvSpPr>
          <p:nvPr>
            <p:ph idx="1"/>
          </p:nvPr>
        </p:nvSpPr>
        <p:spPr>
          <a:xfrm>
            <a:off x="2589212" y="1394085"/>
            <a:ext cx="8915400" cy="4517137"/>
          </a:xfrm>
        </p:spPr>
        <p:txBody>
          <a:bodyPr/>
          <a:lstStyle/>
          <a:p>
            <a:r>
              <a:rPr lang="en-US" dirty="0" smtClean="0"/>
              <a:t>Any employee who has already accrued 30 days of vacation leave is grandfathered with 30.</a:t>
            </a:r>
          </a:p>
          <a:p>
            <a:r>
              <a:rPr lang="en-US" dirty="0" smtClean="0"/>
              <a:t>There is NO REDUCTION to sick leave accrual, however, after June 30, 2020 you will no longer be able to roll excess vacation leave (hours greater than 375 accrued) into your sick leave credit.</a:t>
            </a:r>
          </a:p>
          <a:p>
            <a:r>
              <a:rPr lang="en-US" b="1" dirty="0"/>
              <a:t>Current unit members as of the date of </a:t>
            </a:r>
            <a:r>
              <a:rPr lang="en-US" b="1" dirty="0" smtClean="0"/>
              <a:t>the </a:t>
            </a:r>
            <a:r>
              <a:rPr lang="en-US" b="1" dirty="0"/>
              <a:t>Memorandum of Agreement with accrued vacation credits above fifty (50) </a:t>
            </a:r>
            <a:r>
              <a:rPr lang="en-US" b="1" dirty="0" smtClean="0"/>
              <a:t>days (480 hours) </a:t>
            </a:r>
            <a:r>
              <a:rPr lang="en-US" b="1" dirty="0"/>
              <a:t>shall have until June 30, 2020 to lower their accrued vacation leave credits to below or equal to a fifty (50) vacation day </a:t>
            </a:r>
            <a:r>
              <a:rPr lang="en-US" b="1" dirty="0" smtClean="0"/>
              <a:t>limit (375 hours).  </a:t>
            </a:r>
            <a:r>
              <a:rPr lang="en-US" b="1" dirty="0"/>
              <a:t>In the last payroll period in June of 2020 the Employer will convert accrued vacation credits in excess of fifty days to sick leave credit.  After June 30, 2020, any vacation leave accrual in excess of 375 (fifty 50 days) hours shall be forfeited</a:t>
            </a:r>
            <a:r>
              <a:rPr lang="en-US" dirty="0"/>
              <a:t>. </a:t>
            </a:r>
          </a:p>
        </p:txBody>
      </p:sp>
    </p:spTree>
    <p:extLst>
      <p:ext uri="{BB962C8B-B14F-4D97-AF65-F5344CB8AC3E}">
        <p14:creationId xmlns:p14="http://schemas.microsoft.com/office/powerpoint/2010/main" val="21004366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Changes </a:t>
            </a:r>
            <a:r>
              <a:rPr lang="mr-IN" dirty="0"/>
              <a:t>–</a:t>
            </a:r>
            <a:r>
              <a:rPr lang="en-US" dirty="0"/>
              <a:t> Article VII </a:t>
            </a:r>
            <a:r>
              <a:rPr lang="mr-IN" dirty="0"/>
              <a:t>…</a:t>
            </a:r>
            <a:r>
              <a:rPr lang="en-US" dirty="0"/>
              <a:t> </a:t>
            </a:r>
            <a:r>
              <a:rPr lang="en-US" dirty="0" smtClean="0"/>
              <a:t/>
            </a:r>
            <a:br>
              <a:rPr lang="en-US" dirty="0" smtClean="0"/>
            </a:br>
            <a:r>
              <a:rPr lang="en-US" b="1" dirty="0" smtClean="0"/>
              <a:t>Vacation Scheduling</a:t>
            </a:r>
            <a:r>
              <a:rPr lang="en-US" b="1" dirty="0"/>
              <a:t>	   </a:t>
            </a:r>
            <a:r>
              <a:rPr lang="en-US" b="1" dirty="0" smtClean="0"/>
              <a:t>                    </a:t>
            </a:r>
            <a:r>
              <a:rPr lang="en-US" sz="1600" dirty="0" smtClean="0"/>
              <a:t>pg63</a:t>
            </a:r>
            <a:endParaRPr lang="en-US" dirty="0"/>
          </a:p>
        </p:txBody>
      </p:sp>
      <p:sp>
        <p:nvSpPr>
          <p:cNvPr id="3" name="Content Placeholder 2"/>
          <p:cNvSpPr>
            <a:spLocks noGrp="1"/>
          </p:cNvSpPr>
          <p:nvPr>
            <p:ph idx="1"/>
          </p:nvPr>
        </p:nvSpPr>
        <p:spPr>
          <a:xfrm>
            <a:off x="2589212" y="1905000"/>
            <a:ext cx="8915400" cy="4825583"/>
          </a:xfrm>
        </p:spPr>
        <p:txBody>
          <a:bodyPr>
            <a:normAutofit fontScale="70000" lnSpcReduction="20000"/>
          </a:bodyPr>
          <a:lstStyle/>
          <a:p>
            <a:pPr marL="0" lvl="0" indent="0">
              <a:buNone/>
            </a:pPr>
            <a:r>
              <a:rPr lang="en-US" dirty="0"/>
              <a:t>Amend Section C, 2 by deleting the existing section </a:t>
            </a:r>
            <a:r>
              <a:rPr lang="en-US" dirty="0" smtClean="0"/>
              <a:t>and </a:t>
            </a:r>
            <a:r>
              <a:rPr lang="en-US" dirty="0"/>
              <a:t>replacing it with the following:</a:t>
            </a:r>
            <a:br>
              <a:rPr lang="en-US" dirty="0"/>
            </a:br>
            <a:r>
              <a:rPr lang="en-US" dirty="0"/>
              <a:t/>
            </a:r>
            <a:br>
              <a:rPr lang="en-US" dirty="0"/>
            </a:br>
            <a:r>
              <a:rPr lang="en-US" sz="1900" b="1" u="sng" dirty="0"/>
              <a:t>Scheduling of Vacation</a:t>
            </a:r>
            <a:endParaRPr lang="en-US" sz="1900" b="1" dirty="0"/>
          </a:p>
          <a:p>
            <a:r>
              <a:rPr lang="en-US" sz="1900" dirty="0"/>
              <a:t>Administrators shall request specific dates for the scheduling of their vacations through their Appropriate Administrative Area Supervisor.</a:t>
            </a:r>
          </a:p>
          <a:p>
            <a:r>
              <a:rPr lang="en-US" sz="1900" dirty="0"/>
              <a:t>Vacation allowance shall be scheduled as a vacation leave at such times as will best serve the needs of the University, the unit member and the public interest.  Vacation allowance will be scheduled by the Appropriate Administrative Area Supervisor after consultation with the Chief Administrative Officer.  </a:t>
            </a:r>
            <a:r>
              <a:rPr lang="en-US" sz="1900" b="1" dirty="0"/>
              <a:t>Commencing July 1, 2020, All vacation leave credits above fifty (50) days shall be forfeited on May 1 and November 1 each year</a:t>
            </a:r>
            <a:r>
              <a:rPr lang="en-US" sz="1900" dirty="0"/>
              <a:t>.  </a:t>
            </a:r>
          </a:p>
          <a:p>
            <a:r>
              <a:rPr lang="en-US" sz="1900" dirty="0"/>
              <a:t>If a bargaining unit member requests vacation leave at least thirty (30) days in advance and the supervisor has not replied in a timely manner or denies the use of vacation time, and such denial would result in the forfeiture of vacation credits, the bargaining unit member may appeal within three working days to the Human Resources Office.  The Officer will review the request with the supervisor and the President, when necessary. The President and/or the Human Resources Officer shall take one of the following actions regarding the request for vacation leave:</a:t>
            </a:r>
          </a:p>
          <a:p>
            <a:pPr lvl="3"/>
            <a:r>
              <a:rPr lang="en-US" sz="1900" b="1" dirty="0"/>
              <a:t>Overturn the decision of the supervisor; </a:t>
            </a:r>
          </a:p>
          <a:p>
            <a:pPr lvl="3"/>
            <a:r>
              <a:rPr lang="en-US" sz="1900" b="1" dirty="0"/>
              <a:t>Offer an extension of time to use the vacation leave in order that the employee can use the time without forfeiting vacation credits; or,</a:t>
            </a:r>
          </a:p>
          <a:p>
            <a:pPr lvl="3"/>
            <a:r>
              <a:rPr lang="en-US" sz="1900" b="1" dirty="0"/>
              <a:t>Pay to the unit member the equivalent of the leave that would be forfeited.  Such payments cannot be regarded as creditable service or compensation for purposes of retirement. </a:t>
            </a:r>
          </a:p>
          <a:p>
            <a:endParaRPr lang="en-US" sz="1900" dirty="0"/>
          </a:p>
        </p:txBody>
      </p:sp>
    </p:spTree>
    <p:extLst>
      <p:ext uri="{BB962C8B-B14F-4D97-AF65-F5344CB8AC3E}">
        <p14:creationId xmlns:p14="http://schemas.microsoft.com/office/powerpoint/2010/main" val="6385622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Changes </a:t>
            </a:r>
            <a:r>
              <a:rPr lang="mr-IN" dirty="0"/>
              <a:t>–</a:t>
            </a:r>
            <a:r>
              <a:rPr lang="en-US" dirty="0"/>
              <a:t> Article VII </a:t>
            </a:r>
            <a:r>
              <a:rPr lang="mr-IN" dirty="0"/>
              <a:t>…</a:t>
            </a:r>
            <a:r>
              <a:rPr lang="en-US" dirty="0"/>
              <a:t> </a:t>
            </a:r>
            <a:r>
              <a:rPr lang="en-US" dirty="0" smtClean="0"/>
              <a:t/>
            </a:r>
            <a:br>
              <a:rPr lang="en-US" dirty="0" smtClean="0"/>
            </a:br>
            <a:r>
              <a:rPr lang="en-US" b="1" dirty="0" smtClean="0"/>
              <a:t>Personal Leave</a:t>
            </a:r>
            <a:r>
              <a:rPr lang="en-US" b="1" dirty="0"/>
              <a:t>	   </a:t>
            </a:r>
            <a:r>
              <a:rPr lang="en-US" b="1" dirty="0" smtClean="0"/>
              <a:t>									</a:t>
            </a:r>
            <a:r>
              <a:rPr lang="en-US" sz="1600" dirty="0" smtClean="0"/>
              <a:t>pg47</a:t>
            </a:r>
            <a:endParaRPr lang="en-US" dirty="0"/>
          </a:p>
        </p:txBody>
      </p:sp>
      <p:sp>
        <p:nvSpPr>
          <p:cNvPr id="3" name="Content Placeholder 2"/>
          <p:cNvSpPr>
            <a:spLocks noGrp="1"/>
          </p:cNvSpPr>
          <p:nvPr>
            <p:ph idx="1"/>
          </p:nvPr>
        </p:nvSpPr>
        <p:spPr/>
        <p:txBody>
          <a:bodyPr>
            <a:normAutofit fontScale="92500" lnSpcReduction="10000"/>
          </a:bodyPr>
          <a:lstStyle/>
          <a:p>
            <a:r>
              <a:rPr lang="en-US" dirty="0"/>
              <a:t>On each January 1, </a:t>
            </a:r>
            <a:r>
              <a:rPr lang="en-US" b="1" dirty="0"/>
              <a:t>full time unit members will be credited annually five (5) days of Personal Leave </a:t>
            </a:r>
            <a:r>
              <a:rPr lang="en-US" dirty="0"/>
              <a:t>which may be taken during the following twelve (12) months at a time or times requested by the unit member and approved by the University Human Resources Officer after consultation with the Administrator’s Appropriate Administrative Area Supervisor.  Full time unit members who are hired after January 1, but before April 1 shall be credited with four (4) days during their first partial year of service.  Full time unit members hired after April 1, but before June 30 shall be credited with three (3) days during their first partial year of service.  Full time unit members hired after July 1 but before September 30 shall be credited with two (2) days during their first partial year of service. Full time unit members hired after October 1 but before December 31 shall not be credited with any personal leave for the remainder of that calendar year. </a:t>
            </a:r>
            <a:endParaRPr lang="en-US" dirty="0" smtClean="0"/>
          </a:p>
          <a:p>
            <a:r>
              <a:rPr lang="en-US" dirty="0" smtClean="0"/>
              <a:t>As of ratification of the contract (April 30, 2018) 5-days Personal Leave will be applicable to all qualified employees.</a:t>
            </a:r>
            <a:endParaRPr lang="en-US" dirty="0"/>
          </a:p>
        </p:txBody>
      </p:sp>
    </p:spTree>
    <p:extLst>
      <p:ext uri="{BB962C8B-B14F-4D97-AF65-F5344CB8AC3E}">
        <p14:creationId xmlns:p14="http://schemas.microsoft.com/office/powerpoint/2010/main" val="13843707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Appendix </a:t>
            </a:r>
            <a:r>
              <a:rPr lang="mr-IN" dirty="0" smtClean="0"/>
              <a:t>–</a:t>
            </a:r>
            <a:r>
              <a:rPr lang="en-US" dirty="0" smtClean="0"/>
              <a:t> </a:t>
            </a:r>
            <a:r>
              <a:rPr lang="en-US" b="1" dirty="0" smtClean="0"/>
              <a:t>Position Guidelines</a:t>
            </a:r>
            <a:endParaRPr lang="en-US" b="1" dirty="0"/>
          </a:p>
        </p:txBody>
      </p:sp>
      <p:sp>
        <p:nvSpPr>
          <p:cNvPr id="3" name="Content Placeholder 2"/>
          <p:cNvSpPr>
            <a:spLocks noGrp="1"/>
          </p:cNvSpPr>
          <p:nvPr>
            <p:ph idx="1"/>
          </p:nvPr>
        </p:nvSpPr>
        <p:spPr/>
        <p:txBody>
          <a:bodyPr/>
          <a:lstStyle/>
          <a:p>
            <a:r>
              <a:rPr lang="en-US" dirty="0"/>
              <a:t>A Joint Labor Management committee comprised of 2 APA designees and 2 BHE designees shall be established to draft and recommend to the parties’ bargaining representatives an appendix to the collective bargaining agreement that will describe the general educational and job related characteristics of the general titles included in the bargaining unit in Appendix A. Such new appendix is intended to be a helpful set of guidelines for the advancement of unit members, and shall not be deemed to be an automatic method of attaining advancement or a position.  The appendix will provide an indication to bargaining unit members of the education and level of responsibility generally expected of each position. The new Appendix will be added to the Parties’ Agreement by June 30, 2018.</a:t>
            </a:r>
          </a:p>
          <a:p>
            <a:endParaRPr lang="en-US" dirty="0"/>
          </a:p>
        </p:txBody>
      </p:sp>
    </p:spTree>
    <p:extLst>
      <p:ext uri="{BB962C8B-B14F-4D97-AF65-F5344CB8AC3E}">
        <p14:creationId xmlns:p14="http://schemas.microsoft.com/office/powerpoint/2010/main" val="2783695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Appendix O </a:t>
            </a:r>
            <a:r>
              <a:rPr lang="mr-IN" dirty="0" smtClean="0"/>
              <a:t>–</a:t>
            </a:r>
            <a:r>
              <a:rPr lang="en-US" dirty="0" smtClean="0"/>
              <a:t> </a:t>
            </a:r>
            <a:r>
              <a:rPr lang="en-US" b="1" dirty="0" smtClean="0"/>
              <a:t>Campus Police          </a:t>
            </a:r>
            <a:r>
              <a:rPr lang="en-US" sz="1600" dirty="0" err="1" smtClean="0"/>
              <a:t>pg</a:t>
            </a:r>
            <a:r>
              <a:rPr lang="en-US" sz="1600" dirty="0" smtClean="0"/>
              <a:t> 159</a:t>
            </a:r>
            <a:endParaRPr lang="en-US" sz="1600" dirty="0"/>
          </a:p>
        </p:txBody>
      </p:sp>
      <p:sp>
        <p:nvSpPr>
          <p:cNvPr id="3" name="Content Placeholder 2"/>
          <p:cNvSpPr>
            <a:spLocks noGrp="1"/>
          </p:cNvSpPr>
          <p:nvPr>
            <p:ph idx="1"/>
          </p:nvPr>
        </p:nvSpPr>
        <p:spPr/>
        <p:txBody>
          <a:bodyPr/>
          <a:lstStyle/>
          <a:p>
            <a:pPr lvl="0"/>
            <a:r>
              <a:rPr lang="en-US" dirty="0"/>
              <a:t>Increase clothing/equipment allowance by $50 per year so it shall be: $1050 effective January 1, 2018, $1100 effective January 1, 2019, and $1150 effective January 1, 2020.</a:t>
            </a:r>
            <a:br>
              <a:rPr lang="en-US" dirty="0"/>
            </a:br>
            <a:endParaRPr lang="en-US" dirty="0"/>
          </a:p>
          <a:p>
            <a:pPr lvl="0"/>
            <a:r>
              <a:rPr lang="en-US" dirty="0"/>
              <a:t>With effect upon the execution of this Memorandum, eliminate the word “supervisory” from paragraph B of Section 8 “Paid Detail”. Fix typo so the word “offer” in the same paragraph reads “officer”.</a:t>
            </a:r>
            <a:br>
              <a:rPr lang="en-US" dirty="0"/>
            </a:br>
            <a:endParaRPr lang="en-US" dirty="0"/>
          </a:p>
          <a:p>
            <a:pPr lvl="0"/>
            <a:r>
              <a:rPr lang="en-US" dirty="0"/>
              <a:t>Remove the word “Campus” from Section 5 – Special State Police and from the definitions section on page 165 (Appendix T</a:t>
            </a:r>
            <a:r>
              <a:rPr lang="en-US" dirty="0" smtClean="0"/>
              <a:t>)</a:t>
            </a:r>
            <a:endParaRPr lang="en-US" dirty="0"/>
          </a:p>
        </p:txBody>
      </p:sp>
    </p:spTree>
    <p:extLst>
      <p:ext uri="{BB962C8B-B14F-4D97-AF65-F5344CB8AC3E}">
        <p14:creationId xmlns:p14="http://schemas.microsoft.com/office/powerpoint/2010/main" val="8125003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3498" y="504194"/>
            <a:ext cx="8911687" cy="1280890"/>
          </a:xfrm>
        </p:spPr>
        <p:txBody>
          <a:bodyPr/>
          <a:lstStyle/>
          <a:p>
            <a:r>
              <a:rPr lang="en-US" dirty="0" smtClean="0"/>
              <a:t>Article I, C </a:t>
            </a:r>
            <a:r>
              <a:rPr lang="en-US" sz="1600" dirty="0" smtClean="0"/>
              <a:t>pg2</a:t>
            </a:r>
            <a:r>
              <a:rPr lang="en-US" dirty="0" smtClean="0"/>
              <a:t> and Appendix B - </a:t>
            </a:r>
            <a:r>
              <a:rPr lang="en-US" b="1" dirty="0" smtClean="0"/>
              <a:t>Union</a:t>
            </a:r>
            <a:endParaRPr lang="en-US" b="1" dirty="0"/>
          </a:p>
        </p:txBody>
      </p:sp>
      <p:sp>
        <p:nvSpPr>
          <p:cNvPr id="3" name="Content Placeholder 2"/>
          <p:cNvSpPr>
            <a:spLocks noGrp="1"/>
          </p:cNvSpPr>
          <p:nvPr>
            <p:ph idx="1"/>
          </p:nvPr>
        </p:nvSpPr>
        <p:spPr>
          <a:xfrm>
            <a:off x="1389998" y="1099665"/>
            <a:ext cx="10497202" cy="6275883"/>
          </a:xfrm>
        </p:spPr>
        <p:txBody>
          <a:bodyPr>
            <a:noAutofit/>
          </a:bodyPr>
          <a:lstStyle/>
          <a:p>
            <a:r>
              <a:rPr lang="en-US" sz="1400" dirty="0"/>
              <a:t>Section l.  The Union shall have the exclusive right to the check-off and transmittal of Union </a:t>
            </a:r>
            <a:r>
              <a:rPr lang="en-US" sz="1400" dirty="0" smtClean="0"/>
              <a:t>dues </a:t>
            </a:r>
            <a:r>
              <a:rPr lang="en-US" sz="1400" dirty="0"/>
              <a:t>on behalf of each employee. </a:t>
            </a:r>
          </a:p>
          <a:p>
            <a:r>
              <a:rPr lang="en-US" sz="1400" dirty="0" smtClean="0"/>
              <a:t>Section </a:t>
            </a:r>
            <a:r>
              <a:rPr lang="en-US" sz="1400" dirty="0"/>
              <a:t>2.  An employee may consent in writing to the authorization of the deduction of Union dues from his/her wages and to the designation of the Union as the recipient thereof.  Such consent shall be on the form set forth in appendix B, and shall bear the signature of the employee. Said form may be completed on-line as an electronic form or completed, printed, and sent as a pdf to the designated Human Resources Officer of the University.  An employee may withdraw his/her Union dues check-off authorization by giving at least sixty (60) days’ notice in writing to the University; the Union will be immediately notified of such request to withdraw Union dues authorization.   </a:t>
            </a:r>
          </a:p>
          <a:p>
            <a:r>
              <a:rPr lang="en-US" sz="1400" dirty="0" smtClean="0"/>
              <a:t>Section </a:t>
            </a:r>
            <a:r>
              <a:rPr lang="en-US" sz="1400" dirty="0"/>
              <a:t>3.  An employee may consent in writing to the authorization of the deduction of an agency fee from his/her wages and to the designation of the Union as the recipient thereof.  Such consent shall be in a form set forth in appendix B, and shall bear the signature of the employee. Said form may be completed on-line as an electronic form or completed, printed, and sent as a pdf to the designated Human Resources Officer of the University.  An employee may withdraw his/her agency fee dues check-off authorization by giving at least sixty (60) days’ notice in writing to the University; the Union will be immediately notified the receipt of such request to withdraw Union agency fee authorization.   </a:t>
            </a:r>
          </a:p>
          <a:p>
            <a:r>
              <a:rPr lang="en-US" sz="1400" dirty="0" smtClean="0"/>
              <a:t>Section </a:t>
            </a:r>
            <a:r>
              <a:rPr lang="en-US" sz="1400" dirty="0"/>
              <a:t>4.  New Employee Orientation Language  </a:t>
            </a:r>
          </a:p>
          <a:p>
            <a:r>
              <a:rPr lang="en-US" sz="1400" dirty="0" smtClean="0"/>
              <a:t>Within </a:t>
            </a:r>
            <a:r>
              <a:rPr lang="en-US" sz="1400" dirty="0"/>
              <a:t>the first thirty (30) days of employment (or entering into the bargaining unit), the University will allot up to one hour to the Union and these employees during which time a union representative may discuss the Union with the employee without the presence of non-bargaining unit employees. To facilitate scheduling of this time, the University will provide the union with notification of hire/entrance into the bargaining unit within one (1) business day of the employee being hired/entering the bargaining unit, and will notify the Union promptly of the scheduling of orientation programs and locations.  The parties acknowledge that new employees may decline to attend such a meeting with the Union.</a:t>
            </a:r>
            <a:r>
              <a:rPr lang="en-US" sz="1400" dirty="0"/>
              <a:t> </a:t>
            </a:r>
          </a:p>
        </p:txBody>
      </p:sp>
    </p:spTree>
    <p:extLst>
      <p:ext uri="{BB962C8B-B14F-4D97-AF65-F5344CB8AC3E}">
        <p14:creationId xmlns:p14="http://schemas.microsoft.com/office/powerpoint/2010/main" val="19814489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sp>
        <p:nvSpPr>
          <p:cNvPr id="3" name="Content Placeholder 2"/>
          <p:cNvSpPr>
            <a:spLocks noGrp="1"/>
          </p:cNvSpPr>
          <p:nvPr>
            <p:ph idx="1"/>
          </p:nvPr>
        </p:nvSpPr>
        <p:spPr>
          <a:xfrm>
            <a:off x="2589212" y="1349115"/>
            <a:ext cx="8915400" cy="4562107"/>
          </a:xfrm>
        </p:spPr>
        <p:txBody>
          <a:bodyPr>
            <a:normAutofit fontScale="92500" lnSpcReduction="20000"/>
          </a:bodyPr>
          <a:lstStyle/>
          <a:p>
            <a:r>
              <a:rPr lang="en-US" dirty="0" smtClean="0"/>
              <a:t>To the </a:t>
            </a:r>
            <a:r>
              <a:rPr lang="en-US" b="1" dirty="0" smtClean="0"/>
              <a:t>APA Negotiating Team</a:t>
            </a:r>
            <a:r>
              <a:rPr lang="en-US" dirty="0" smtClean="0"/>
              <a:t>:</a:t>
            </a:r>
          </a:p>
          <a:p>
            <a:pPr lvl="1"/>
            <a:r>
              <a:rPr lang="en-US" dirty="0" smtClean="0"/>
              <a:t>Sherry </a:t>
            </a:r>
            <a:r>
              <a:rPr lang="en-US" dirty="0" err="1" smtClean="0"/>
              <a:t>Horeanopoulos</a:t>
            </a:r>
            <a:r>
              <a:rPr lang="en-US" dirty="0" smtClean="0"/>
              <a:t>, Fitchburg State University</a:t>
            </a:r>
          </a:p>
          <a:p>
            <a:pPr lvl="1"/>
            <a:r>
              <a:rPr lang="en-US" dirty="0" smtClean="0"/>
              <a:t>Charlie </a:t>
            </a:r>
            <a:r>
              <a:rPr lang="en-US" dirty="0" err="1" smtClean="0"/>
              <a:t>Cianfarini</a:t>
            </a:r>
            <a:r>
              <a:rPr lang="en-US" dirty="0" smtClean="0"/>
              <a:t>, Massachusetts College of Liberal Arts</a:t>
            </a:r>
          </a:p>
          <a:p>
            <a:pPr lvl="1"/>
            <a:r>
              <a:rPr lang="en-US" dirty="0" err="1" smtClean="0"/>
              <a:t>Kathi</a:t>
            </a:r>
            <a:r>
              <a:rPr lang="en-US" dirty="0" smtClean="0"/>
              <a:t> Bradford, Westfield State University</a:t>
            </a:r>
          </a:p>
          <a:p>
            <a:pPr lvl="1"/>
            <a:r>
              <a:rPr lang="en-US" dirty="0" smtClean="0"/>
              <a:t>James Murphy, Massachusetts College of Art and Design</a:t>
            </a:r>
          </a:p>
          <a:p>
            <a:pPr lvl="1"/>
            <a:r>
              <a:rPr lang="en-US" dirty="0" smtClean="0"/>
              <a:t>Alan Jackson, Worcester State University</a:t>
            </a:r>
          </a:p>
          <a:p>
            <a:pPr lvl="1"/>
            <a:r>
              <a:rPr lang="en-US" dirty="0" smtClean="0"/>
              <a:t>Howie</a:t>
            </a:r>
            <a:r>
              <a:rPr lang="en-US" dirty="0"/>
              <a:t> </a:t>
            </a:r>
            <a:r>
              <a:rPr lang="en-US" dirty="0" err="1" smtClean="0"/>
              <a:t>Larosee</a:t>
            </a:r>
            <a:r>
              <a:rPr lang="en-US" dirty="0" smtClean="0"/>
              <a:t>, </a:t>
            </a:r>
            <a:r>
              <a:rPr lang="en-US" dirty="0"/>
              <a:t>Massachusetts College of Art and Design</a:t>
            </a:r>
            <a:r>
              <a:rPr lang="en-US" dirty="0" smtClean="0"/>
              <a:t> </a:t>
            </a:r>
          </a:p>
          <a:p>
            <a:pPr lvl="1"/>
            <a:r>
              <a:rPr lang="en-US" dirty="0" smtClean="0"/>
              <a:t>Michael Pelletier, Salem State University</a:t>
            </a:r>
          </a:p>
          <a:p>
            <a:pPr lvl="1"/>
            <a:r>
              <a:rPr lang="en-US" dirty="0" smtClean="0"/>
              <a:t>Mark Powers, Framingham State University</a:t>
            </a:r>
          </a:p>
          <a:p>
            <a:pPr lvl="1"/>
            <a:r>
              <a:rPr lang="en-US" dirty="0" smtClean="0"/>
              <a:t>Michael </a:t>
            </a:r>
            <a:r>
              <a:rPr lang="en-US" dirty="0" err="1" smtClean="0"/>
              <a:t>Storey</a:t>
            </a:r>
            <a:r>
              <a:rPr lang="en-US" dirty="0" smtClean="0"/>
              <a:t>, Bridgewater State University</a:t>
            </a:r>
          </a:p>
          <a:p>
            <a:pPr lvl="1"/>
            <a:r>
              <a:rPr lang="en-US" dirty="0" smtClean="0"/>
              <a:t>Richard Sutter, Westfield State University</a:t>
            </a:r>
          </a:p>
          <a:p>
            <a:pPr lvl="1"/>
            <a:r>
              <a:rPr lang="en-US" dirty="0" smtClean="0"/>
              <a:t>Edward </a:t>
            </a:r>
            <a:r>
              <a:rPr lang="en-US" dirty="0" err="1" smtClean="0"/>
              <a:t>Vacha</a:t>
            </a:r>
            <a:r>
              <a:rPr lang="en-US" dirty="0" smtClean="0"/>
              <a:t>, Massachusetts Maritime Academy</a:t>
            </a:r>
          </a:p>
          <a:p>
            <a:pPr lvl="1"/>
            <a:endParaRPr lang="en-US" b="1" dirty="0"/>
          </a:p>
          <a:p>
            <a:pPr lvl="1"/>
            <a:r>
              <a:rPr lang="en-US" b="1" dirty="0" smtClean="0"/>
              <a:t>Special Thanks </a:t>
            </a:r>
            <a:r>
              <a:rPr lang="en-US" dirty="0" smtClean="0"/>
              <a:t>to</a:t>
            </a:r>
            <a:r>
              <a:rPr lang="en-US" b="1" dirty="0" smtClean="0"/>
              <a:t> Katie </a:t>
            </a:r>
            <a:r>
              <a:rPr lang="en-US" b="1" dirty="0" err="1" smtClean="0"/>
              <a:t>D’Urso</a:t>
            </a:r>
            <a:r>
              <a:rPr lang="en-US" b="1" dirty="0" smtClean="0"/>
              <a:t> </a:t>
            </a:r>
            <a:r>
              <a:rPr lang="mr-IN" dirty="0" smtClean="0"/>
              <a:t>–</a:t>
            </a:r>
            <a:r>
              <a:rPr lang="en-US" dirty="0" smtClean="0"/>
              <a:t> Legal Adviser, MTA</a:t>
            </a:r>
            <a:endParaRPr lang="en-US" dirty="0"/>
          </a:p>
        </p:txBody>
      </p:sp>
    </p:spTree>
    <p:extLst>
      <p:ext uri="{BB962C8B-B14F-4D97-AF65-F5344CB8AC3E}">
        <p14:creationId xmlns:p14="http://schemas.microsoft.com/office/powerpoint/2010/main" val="765638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Shout Out to:</a:t>
            </a:r>
            <a:endParaRPr lang="en-US" dirty="0"/>
          </a:p>
        </p:txBody>
      </p:sp>
      <p:sp>
        <p:nvSpPr>
          <p:cNvPr id="3" name="Content Placeholder 2"/>
          <p:cNvSpPr>
            <a:spLocks noGrp="1"/>
          </p:cNvSpPr>
          <p:nvPr>
            <p:ph idx="1"/>
          </p:nvPr>
        </p:nvSpPr>
        <p:spPr/>
        <p:txBody>
          <a:bodyPr/>
          <a:lstStyle/>
          <a:p>
            <a:r>
              <a:rPr lang="en-US" dirty="0" smtClean="0"/>
              <a:t>MSCA for solid support during our joint season of Bargaining</a:t>
            </a:r>
          </a:p>
          <a:p>
            <a:r>
              <a:rPr lang="en-US" dirty="0" smtClean="0"/>
              <a:t>MSCA President, CJ O’Donnell</a:t>
            </a:r>
          </a:p>
          <a:p>
            <a:r>
              <a:rPr lang="en-US" dirty="0" smtClean="0"/>
              <a:t>Council of Presidents and Vincent </a:t>
            </a:r>
            <a:r>
              <a:rPr lang="en-US" dirty="0" err="1" smtClean="0"/>
              <a:t>Pedone</a:t>
            </a:r>
            <a:endParaRPr lang="en-US" dirty="0" smtClean="0"/>
          </a:p>
          <a:p>
            <a:endParaRPr lang="en-US" dirty="0"/>
          </a:p>
          <a:p>
            <a:endParaRPr lang="en-US" dirty="0" smtClean="0"/>
          </a:p>
          <a:p>
            <a:r>
              <a:rPr lang="en-US" sz="2400" b="1" dirty="0" smtClean="0"/>
              <a:t>Above all </a:t>
            </a:r>
            <a:r>
              <a:rPr lang="mr-IN" sz="2400" b="1" dirty="0" smtClean="0"/>
              <a:t>–</a:t>
            </a:r>
            <a:r>
              <a:rPr lang="en-US" sz="2400" b="1" dirty="0" smtClean="0"/>
              <a:t> thanks to </a:t>
            </a:r>
            <a:r>
              <a:rPr lang="en-US" sz="2400" b="1" smtClean="0"/>
              <a:t>the Statewide APA </a:t>
            </a:r>
            <a:r>
              <a:rPr lang="en-US" sz="2400" b="1" dirty="0" smtClean="0"/>
              <a:t>Membership </a:t>
            </a:r>
            <a:br>
              <a:rPr lang="en-US" sz="2400" b="1" dirty="0" smtClean="0"/>
            </a:br>
            <a:r>
              <a:rPr lang="en-US" sz="2400" b="1" dirty="0" smtClean="0"/>
              <a:t>for their patience and support </a:t>
            </a:r>
            <a:br>
              <a:rPr lang="en-US" sz="2400" b="1" dirty="0" smtClean="0"/>
            </a:br>
            <a:r>
              <a:rPr lang="en-US" sz="2400" b="1" dirty="0" smtClean="0"/>
              <a:t>from the 2016 Survey through to Ratification</a:t>
            </a:r>
          </a:p>
          <a:p>
            <a:endParaRPr lang="en-US" dirty="0"/>
          </a:p>
        </p:txBody>
      </p:sp>
    </p:spTree>
    <p:extLst>
      <p:ext uri="{BB962C8B-B14F-4D97-AF65-F5344CB8AC3E}">
        <p14:creationId xmlns:p14="http://schemas.microsoft.com/office/powerpoint/2010/main" val="2077923143"/>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357</TotalTime>
  <Words>3334</Words>
  <Application>Microsoft Macintosh PowerPoint</Application>
  <PresentationFormat>Widescreen</PresentationFormat>
  <Paragraphs>178</Paragraphs>
  <Slides>30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Century Gothic</vt:lpstr>
      <vt:lpstr>Mangal</vt:lpstr>
      <vt:lpstr>Wingdings 3</vt:lpstr>
      <vt:lpstr>Arial</vt:lpstr>
      <vt:lpstr>Wisp</vt:lpstr>
      <vt:lpstr>2017 and 2018 - 2020</vt:lpstr>
      <vt:lpstr>6-Month Successor Agreement</vt:lpstr>
      <vt:lpstr>Why we asked for the 6-Month Successor and what it means:</vt:lpstr>
      <vt:lpstr>Benefit to members:</vt:lpstr>
      <vt:lpstr>Council of Presidents/APA Memorandum of Agreement</vt:lpstr>
      <vt:lpstr>APA Agreement 2018-20</vt:lpstr>
      <vt:lpstr>Changes – Article V … Salary          pg33</vt:lpstr>
      <vt:lpstr>Changes – Article III … Workload    pg19</vt:lpstr>
      <vt:lpstr>Changes – Article III … Workload, cont.</vt:lpstr>
      <vt:lpstr>Changes – Article III … Exempt/Non-Exempt Employees</vt:lpstr>
      <vt:lpstr>Changes – Article III … Maritime      pg21</vt:lpstr>
      <vt:lpstr>Changes – Article IV … Evaluations   pg26</vt:lpstr>
      <vt:lpstr>Changes – Article IV … Evaluations</vt:lpstr>
      <vt:lpstr>PowerPoint Presentation</vt:lpstr>
      <vt:lpstr>PowerPoint Presentation</vt:lpstr>
      <vt:lpstr>Changes – Article VI …  Salary Adjustments          pg 39</vt:lpstr>
      <vt:lpstr>Changes – Article VII …  Bereavement Leave          pg46</vt:lpstr>
      <vt:lpstr>Changes – Article VII …  Sick Leave Bank         pg49</vt:lpstr>
      <vt:lpstr>Sick Leave Bank, cont.</vt:lpstr>
      <vt:lpstr>Changes – Article VII …  Tuition Waiver                 pg68</vt:lpstr>
      <vt:lpstr>Tuition Waiver - Note</vt:lpstr>
      <vt:lpstr>Changes – Article VII … Vacations    pg63</vt:lpstr>
      <vt:lpstr>Notes on Vacation/Sick Leave:</vt:lpstr>
      <vt:lpstr>Changes – Article VII …  Vacation Scheduling                        pg63</vt:lpstr>
      <vt:lpstr>Changes – Article VII …  Personal Leave             pg47</vt:lpstr>
      <vt:lpstr>New Appendix – Position Guidelines</vt:lpstr>
      <vt:lpstr>Appendix O – Campus Police          pg 159</vt:lpstr>
      <vt:lpstr>Article I, C pg2 and Appendix B - Union</vt:lpstr>
      <vt:lpstr>Thank you!</vt:lpstr>
      <vt:lpstr>Shout Out to:</vt:lpstr>
    </vt:vector>
  </TitlesOfParts>
  <Company/>
  <LinksUpToDate>false</LinksUpToDate>
  <SharedDoc>false</SharedDoc>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2017 and 2018 - 2020</dc:title>
  <dc:creator>Microsoft Office User</dc:creator>
  <cp:lastModifiedBy>Microsoft Office User</cp:lastModifiedBy>
  <cp:revision>25</cp:revision>
  <dcterms:created xsi:type="dcterms:W3CDTF">2018-04-17T12:52:31Z</dcterms:created>
  <dcterms:modified xsi:type="dcterms:W3CDTF">2018-04-17T19:03:29Z</dcterms:modified>
</cp:coreProperties>
</file>